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9" r:id="rId1"/>
  </p:sldMasterIdLst>
  <p:sldIdLst>
    <p:sldId id="256" r:id="rId2"/>
    <p:sldId id="268" r:id="rId3"/>
    <p:sldId id="270" r:id="rId4"/>
    <p:sldId id="271" r:id="rId5"/>
    <p:sldId id="257" r:id="rId6"/>
    <p:sldId id="262" r:id="rId7"/>
    <p:sldId id="277" r:id="rId8"/>
    <p:sldId id="278" r:id="rId9"/>
    <p:sldId id="263" r:id="rId10"/>
    <p:sldId id="265" r:id="rId11"/>
    <p:sldId id="264" r:id="rId12"/>
    <p:sldId id="267" r:id="rId13"/>
    <p:sldId id="266" r:id="rId14"/>
    <p:sldId id="272" r:id="rId15"/>
    <p:sldId id="259" r:id="rId16"/>
    <p:sldId id="261" r:id="rId17"/>
    <p:sldId id="281" r:id="rId18"/>
    <p:sldId id="288" r:id="rId19"/>
    <p:sldId id="294" r:id="rId20"/>
    <p:sldId id="293" r:id="rId21"/>
    <p:sldId id="289" r:id="rId22"/>
    <p:sldId id="283" r:id="rId23"/>
    <p:sldId id="286" r:id="rId24"/>
    <p:sldId id="291" r:id="rId25"/>
    <p:sldId id="290" r:id="rId26"/>
    <p:sldId id="279" r:id="rId27"/>
    <p:sldId id="276" r:id="rId28"/>
    <p:sldId id="295" r:id="rId29"/>
    <p:sldId id="296" r:id="rId30"/>
    <p:sldId id="274" r:id="rId31"/>
    <p:sldId id="269" r:id="rId32"/>
    <p:sldId id="280" r:id="rId33"/>
    <p:sldId id="273"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60"/>
  </p:normalViewPr>
  <p:slideViewPr>
    <p:cSldViewPr snapToGrid="0">
      <p:cViewPr varScale="1">
        <p:scale>
          <a:sx n="82" d="100"/>
          <a:sy n="82" d="100"/>
        </p:scale>
        <p:origin x="581"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7F9B086F-C8CD-4AFA-9C96-1EB66C6581A0}" type="datetimeFigureOut">
              <a:rPr lang="en-US" smtClean="0"/>
              <a:t>06-May-21</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53C554D0-F66B-4FA3-9252-033847C866DB}"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300193272"/>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9B086F-C8CD-4AFA-9C96-1EB66C6581A0}" type="datetimeFigureOut">
              <a:rPr lang="en-US" smtClean="0"/>
              <a:t>06-May-21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C554D0-F66B-4FA3-9252-033847C866DB}" type="slidenum">
              <a:rPr lang="en-US" smtClean="0"/>
              <a:t>‹#›</a:t>
            </a:fld>
            <a:endParaRPr lang="en-US"/>
          </a:p>
        </p:txBody>
      </p:sp>
    </p:spTree>
    <p:extLst>
      <p:ext uri="{BB962C8B-B14F-4D97-AF65-F5344CB8AC3E}">
        <p14:creationId xmlns:p14="http://schemas.microsoft.com/office/powerpoint/2010/main" val="2581060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9B086F-C8CD-4AFA-9C96-1EB66C6581A0}" type="datetimeFigureOut">
              <a:rPr lang="en-US" smtClean="0"/>
              <a:t>06-May-21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C554D0-F66B-4FA3-9252-033847C866DB}" type="slidenum">
              <a:rPr lang="en-US" smtClean="0"/>
              <a:t>‹#›</a:t>
            </a:fld>
            <a:endParaRPr lang="en-US"/>
          </a:p>
        </p:txBody>
      </p:sp>
    </p:spTree>
    <p:extLst>
      <p:ext uri="{BB962C8B-B14F-4D97-AF65-F5344CB8AC3E}">
        <p14:creationId xmlns:p14="http://schemas.microsoft.com/office/powerpoint/2010/main" val="2846229701"/>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9B086F-C8CD-4AFA-9C96-1EB66C6581A0}" type="datetimeFigureOut">
              <a:rPr lang="en-US" smtClean="0"/>
              <a:t>06-May-21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C554D0-F66B-4FA3-9252-033847C866DB}" type="slidenum">
              <a:rPr lang="en-US" smtClean="0"/>
              <a:t>‹#›</a:t>
            </a:fld>
            <a:endParaRPr lang="en-US"/>
          </a:p>
        </p:txBody>
      </p:sp>
    </p:spTree>
    <p:extLst>
      <p:ext uri="{BB962C8B-B14F-4D97-AF65-F5344CB8AC3E}">
        <p14:creationId xmlns:p14="http://schemas.microsoft.com/office/powerpoint/2010/main" val="4006854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7F9B086F-C8CD-4AFA-9C96-1EB66C6581A0}" type="datetimeFigureOut">
              <a:rPr lang="en-US" smtClean="0"/>
              <a:t>06-May-21</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53C554D0-F66B-4FA3-9252-033847C866DB}"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541586144"/>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F9B086F-C8CD-4AFA-9C96-1EB66C6581A0}" type="datetimeFigureOut">
              <a:rPr lang="en-US" smtClean="0"/>
              <a:t>06-May-21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C554D0-F66B-4FA3-9252-033847C866DB}" type="slidenum">
              <a:rPr lang="en-US" smtClean="0"/>
              <a:t>‹#›</a:t>
            </a:fld>
            <a:endParaRPr lang="en-US"/>
          </a:p>
        </p:txBody>
      </p:sp>
    </p:spTree>
    <p:extLst>
      <p:ext uri="{BB962C8B-B14F-4D97-AF65-F5344CB8AC3E}">
        <p14:creationId xmlns:p14="http://schemas.microsoft.com/office/powerpoint/2010/main" val="1227467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F9B086F-C8CD-4AFA-9C96-1EB66C6581A0}" type="datetimeFigureOut">
              <a:rPr lang="en-US" smtClean="0"/>
              <a:t>06-May-21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C554D0-F66B-4FA3-9252-033847C866DB}" type="slidenum">
              <a:rPr lang="en-US" smtClean="0"/>
              <a:t>‹#›</a:t>
            </a:fld>
            <a:endParaRPr lang="en-US"/>
          </a:p>
        </p:txBody>
      </p:sp>
    </p:spTree>
    <p:extLst>
      <p:ext uri="{BB962C8B-B14F-4D97-AF65-F5344CB8AC3E}">
        <p14:creationId xmlns:p14="http://schemas.microsoft.com/office/powerpoint/2010/main" val="31748704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F9B086F-C8CD-4AFA-9C96-1EB66C6581A0}" type="datetimeFigureOut">
              <a:rPr lang="en-US" smtClean="0"/>
              <a:t>06-May-21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C554D0-F66B-4FA3-9252-033847C866DB}" type="slidenum">
              <a:rPr lang="en-US" smtClean="0"/>
              <a:t>‹#›</a:t>
            </a:fld>
            <a:endParaRPr lang="en-US"/>
          </a:p>
        </p:txBody>
      </p:sp>
    </p:spTree>
    <p:extLst>
      <p:ext uri="{BB962C8B-B14F-4D97-AF65-F5344CB8AC3E}">
        <p14:creationId xmlns:p14="http://schemas.microsoft.com/office/powerpoint/2010/main" val="2352469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9B086F-C8CD-4AFA-9C96-1EB66C6581A0}" type="datetimeFigureOut">
              <a:rPr lang="en-US" smtClean="0"/>
              <a:t>06-May-21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C554D0-F66B-4FA3-9252-033847C866DB}" type="slidenum">
              <a:rPr lang="en-US" smtClean="0"/>
              <a:t>‹#›</a:t>
            </a:fld>
            <a:endParaRPr lang="en-US"/>
          </a:p>
        </p:txBody>
      </p:sp>
    </p:spTree>
    <p:extLst>
      <p:ext uri="{BB962C8B-B14F-4D97-AF65-F5344CB8AC3E}">
        <p14:creationId xmlns:p14="http://schemas.microsoft.com/office/powerpoint/2010/main" val="1554656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F9B086F-C8CD-4AFA-9C96-1EB66C6581A0}" type="datetimeFigureOut">
              <a:rPr lang="en-US" smtClean="0"/>
              <a:t>06-May-21</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3C554D0-F66B-4FA3-9252-033847C866DB}"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603018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F9B086F-C8CD-4AFA-9C96-1EB66C6581A0}" type="datetimeFigureOut">
              <a:rPr lang="en-US" smtClean="0"/>
              <a:t>06-May-21</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3C554D0-F66B-4FA3-9252-033847C866DB}"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91916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7F9B086F-C8CD-4AFA-9C96-1EB66C6581A0}" type="datetimeFigureOut">
              <a:rPr lang="en-US" smtClean="0"/>
              <a:t>06-May-21</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53C554D0-F66B-4FA3-9252-033847C866DB}"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4295318"/>
      </p:ext>
    </p:extLst>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65" r:id="rId6"/>
    <p:sldLayoutId id="2147483866" r:id="rId7"/>
    <p:sldLayoutId id="2147483867" r:id="rId8"/>
    <p:sldLayoutId id="2147483868" r:id="rId9"/>
    <p:sldLayoutId id="2147483869" r:id="rId10"/>
    <p:sldLayoutId id="2147483870"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jp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93000" y="1522520"/>
            <a:ext cx="8805999" cy="1910452"/>
          </a:xfrm>
        </p:spPr>
        <p:txBody>
          <a:bodyPr>
            <a:normAutofit fontScale="90000"/>
          </a:bodyPr>
          <a:lstStyle/>
          <a:p>
            <a:r>
              <a:rPr lang="en-US" dirty="0">
                <a:latin typeface="Times New Roman" panose="02020603050405020304" pitchFamily="18" charset="0"/>
                <a:cs typeface="Times New Roman" panose="02020603050405020304" pitchFamily="18" charset="0"/>
              </a:rPr>
              <a:t>FACE RECOGNITION</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WITH MASK</a:t>
            </a:r>
          </a:p>
        </p:txBody>
      </p:sp>
      <p:sp>
        <p:nvSpPr>
          <p:cNvPr id="3" name="Subtitle 2"/>
          <p:cNvSpPr>
            <a:spLocks noGrp="1"/>
          </p:cNvSpPr>
          <p:nvPr>
            <p:ph type="subTitle" idx="1"/>
          </p:nvPr>
        </p:nvSpPr>
        <p:spPr>
          <a:xfrm>
            <a:off x="5717219" y="3842803"/>
            <a:ext cx="4856086" cy="1492677"/>
          </a:xfrm>
        </p:spPr>
        <p:txBody>
          <a:bodyPr>
            <a:noAutofit/>
          </a:bodyPr>
          <a:lstStyle/>
          <a:p>
            <a:pPr algn="l">
              <a:spcAft>
                <a:spcPts val="0"/>
              </a:spcAft>
            </a:pPr>
            <a:r>
              <a:rPr lang="en-US" sz="1800" dirty="0">
                <a:latin typeface="Times New Roman" panose="02020603050405020304" pitchFamily="18" charset="0"/>
                <a:cs typeface="Times New Roman" panose="02020603050405020304" pitchFamily="18" charset="0"/>
              </a:rPr>
              <a:t>By,</a:t>
            </a:r>
          </a:p>
          <a:p>
            <a:pPr algn="l">
              <a:spcAft>
                <a:spcPts val="0"/>
              </a:spcAft>
            </a:pPr>
            <a:r>
              <a:rPr lang="en-US" sz="1800" dirty="0">
                <a:latin typeface="Times New Roman" panose="02020603050405020304" pitchFamily="18" charset="0"/>
                <a:cs typeface="Times New Roman" panose="02020603050405020304" pitchFamily="18" charset="0"/>
              </a:rPr>
              <a:t>    Rachana S N                              4VP17CS048</a:t>
            </a:r>
          </a:p>
          <a:p>
            <a:pPr algn="l">
              <a:spcAft>
                <a:spcPts val="0"/>
              </a:spcAft>
            </a:pP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Tejaswini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Shreedhar</a:t>
            </a:r>
            <a:r>
              <a:rPr lang="en-US" sz="1800" dirty="0">
                <a:latin typeface="Times New Roman" panose="02020603050405020304" pitchFamily="18" charset="0"/>
                <a:cs typeface="Times New Roman" panose="02020603050405020304" pitchFamily="18" charset="0"/>
              </a:rPr>
              <a:t> Gouda       4VP17CS080</a:t>
            </a:r>
          </a:p>
          <a:p>
            <a:pPr algn="l">
              <a:spcAft>
                <a:spcPts val="0"/>
              </a:spcAft>
            </a:pP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Theertha</a:t>
            </a:r>
            <a:r>
              <a:rPr lang="en-US" sz="1800" dirty="0">
                <a:latin typeface="Times New Roman" panose="02020603050405020304" pitchFamily="18" charset="0"/>
                <a:cs typeface="Times New Roman" panose="02020603050405020304" pitchFamily="18" charset="0"/>
              </a:rPr>
              <a:t>  A V		       4VP17CS082</a:t>
            </a:r>
          </a:p>
          <a:p>
            <a:pPr algn="l">
              <a:spcAft>
                <a:spcPts val="0"/>
              </a:spcAft>
            </a:pPr>
            <a:r>
              <a:rPr lang="en-US" sz="1800">
                <a:latin typeface="Times New Roman" panose="02020603050405020304" pitchFamily="18" charset="0"/>
                <a:cs typeface="Times New Roman" panose="02020603050405020304" pitchFamily="18" charset="0"/>
              </a:rPr>
              <a:t>    Vaishnavi                                   4VP17CS084</a:t>
            </a:r>
            <a:endParaRPr lang="en-US" sz="18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F6019298-1BA4-48D1-BC88-A5A160D52019}"/>
              </a:ext>
            </a:extLst>
          </p:cNvPr>
          <p:cNvSpPr txBox="1"/>
          <p:nvPr/>
        </p:nvSpPr>
        <p:spPr>
          <a:xfrm>
            <a:off x="2674635" y="3842803"/>
            <a:ext cx="2418003" cy="70788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Project Guide,</a:t>
            </a:r>
          </a:p>
          <a:p>
            <a:r>
              <a:rPr lang="en-US" sz="2000" dirty="0">
                <a:latin typeface="Times New Roman" panose="02020603050405020304" pitchFamily="18" charset="0"/>
                <a:cs typeface="Times New Roman" panose="02020603050405020304" pitchFamily="18" charset="0"/>
              </a:rPr>
              <a:t>    Dr. </a:t>
            </a:r>
            <a:r>
              <a:rPr lang="en-US" sz="2000">
                <a:latin typeface="Times New Roman" panose="02020603050405020304" pitchFamily="18" charset="0"/>
                <a:cs typeface="Times New Roman" panose="02020603050405020304" pitchFamily="18" charset="0"/>
              </a:rPr>
              <a:t>Vandana B S</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08591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33889"/>
            <a:ext cx="10515600" cy="3268599"/>
          </a:xfrm>
          <a:prstGeom prst="rect">
            <a:avLst/>
          </a:prstGeom>
          <a:ln>
            <a:noFill/>
          </a:ln>
          <a:effectLst>
            <a:softEdge rad="112500"/>
          </a:effectLst>
        </p:spPr>
      </p:pic>
      <p:sp>
        <p:nvSpPr>
          <p:cNvPr id="2" name="TextBox 1"/>
          <p:cNvSpPr txBox="1"/>
          <p:nvPr/>
        </p:nvSpPr>
        <p:spPr>
          <a:xfrm>
            <a:off x="1959429" y="5486400"/>
            <a:ext cx="7968344"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2D Face rotation.</a:t>
            </a:r>
          </a:p>
        </p:txBody>
      </p:sp>
    </p:spTree>
    <p:extLst>
      <p:ext uri="{BB962C8B-B14F-4D97-AF65-F5344CB8AC3E}">
        <p14:creationId xmlns:p14="http://schemas.microsoft.com/office/powerpoint/2010/main" val="22490943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934909"/>
            <a:ext cx="10515600" cy="2988182"/>
          </a:xfrm>
          <a:prstGeom prst="rect">
            <a:avLst/>
          </a:prstGeom>
          <a:ln>
            <a:noFill/>
          </a:ln>
          <a:effectLst>
            <a:softEdge rad="112500"/>
          </a:effectLst>
        </p:spPr>
      </p:pic>
      <p:sp>
        <p:nvSpPr>
          <p:cNvPr id="2" name="TextBox 1"/>
          <p:cNvSpPr txBox="1"/>
          <p:nvPr/>
        </p:nvSpPr>
        <p:spPr>
          <a:xfrm>
            <a:off x="1619794" y="5643154"/>
            <a:ext cx="8948057"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Sampling the masked face image into 100 regions of the same size and cropping filter.</a:t>
            </a:r>
          </a:p>
        </p:txBody>
      </p:sp>
    </p:spTree>
    <p:extLst>
      <p:ext uri="{BB962C8B-B14F-4D97-AF65-F5344CB8AC3E}">
        <p14:creationId xmlns:p14="http://schemas.microsoft.com/office/powerpoint/2010/main" val="3183366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2252662" y="1323975"/>
            <a:ext cx="7686675" cy="4210050"/>
          </a:xfrm>
          <a:prstGeom prst="rect">
            <a:avLst/>
          </a:prstGeom>
          <a:ln>
            <a:noFill/>
          </a:ln>
          <a:effectLst>
            <a:softEdge rad="112500"/>
          </a:effectLst>
        </p:spPr>
      </p:pic>
      <p:sp>
        <p:nvSpPr>
          <p:cNvPr id="3" name="TextBox 2"/>
          <p:cNvSpPr txBox="1"/>
          <p:nvPr/>
        </p:nvSpPr>
        <p:spPr>
          <a:xfrm>
            <a:off x="897532" y="5702700"/>
            <a:ext cx="11129554" cy="70788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Pairs of face images from RMFRD dataset: face images without mask (up) and their corresponding face images with mask (down).</a:t>
            </a:r>
          </a:p>
        </p:txBody>
      </p:sp>
    </p:spTree>
    <p:extLst>
      <p:ext uri="{BB962C8B-B14F-4D97-AF65-F5344CB8AC3E}">
        <p14:creationId xmlns:p14="http://schemas.microsoft.com/office/powerpoint/2010/main" val="3700338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46504"/>
            <a:ext cx="10515600" cy="3364992"/>
          </a:xfrm>
          <a:prstGeom prst="rect">
            <a:avLst/>
          </a:prstGeom>
          <a:ln>
            <a:noFill/>
          </a:ln>
          <a:effectLst>
            <a:softEdge rad="112500"/>
          </a:effectLst>
        </p:spPr>
      </p:pic>
      <p:sp>
        <p:nvSpPr>
          <p:cNvPr id="2" name="TextBox 1"/>
          <p:cNvSpPr txBox="1"/>
          <p:nvPr/>
        </p:nvSpPr>
        <p:spPr>
          <a:xfrm>
            <a:off x="2286000" y="5368834"/>
            <a:ext cx="7498080"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Overview of the proposed method.</a:t>
            </a:r>
          </a:p>
        </p:txBody>
      </p:sp>
    </p:spTree>
    <p:extLst>
      <p:ext uri="{BB962C8B-B14F-4D97-AF65-F5344CB8AC3E}">
        <p14:creationId xmlns:p14="http://schemas.microsoft.com/office/powerpoint/2010/main" val="16093639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91D3C-B02A-45AB-BEA0-8876C17CA7C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EXPECTED OUTCOME</a:t>
            </a:r>
          </a:p>
        </p:txBody>
      </p:sp>
      <p:sp>
        <p:nvSpPr>
          <p:cNvPr id="3" name="Content Placeholder 2">
            <a:extLst>
              <a:ext uri="{FF2B5EF4-FFF2-40B4-BE49-F238E27FC236}">
                <a16:creationId xmlns:a16="http://schemas.microsoft.com/office/drawing/2014/main" id="{694660E6-068B-4F26-B047-76F94780835F}"/>
              </a:ext>
            </a:extLst>
          </p:cNvPr>
          <p:cNvSpPr>
            <a:spLocks noGrp="1"/>
          </p:cNvSpPr>
          <p:nvPr>
            <p:ph idx="1"/>
          </p:nvPr>
        </p:nvSpPr>
        <p:spPr/>
        <p:txBody>
          <a:bodyPr>
            <a:normAutofit/>
          </a:bodyPr>
          <a:lstStyle/>
          <a:p>
            <a:pPr algn="just">
              <a:lnSpc>
                <a:spcPct val="91000"/>
              </a:lnSpc>
            </a:pPr>
            <a:r>
              <a:rPr lang="en-US" sz="2400" kern="0" dirty="0">
                <a:effectLst/>
                <a:latin typeface="Times New Roman" panose="02020603050405020304" pitchFamily="18" charset="0"/>
                <a:ea typeface="Times New Roman" panose="02020603050405020304" pitchFamily="18" charset="0"/>
              </a:rPr>
              <a:t>Our project addresses the problem of masked face recognition during COVID-19 pandemic. </a:t>
            </a:r>
          </a:p>
          <a:p>
            <a:pPr algn="just">
              <a:lnSpc>
                <a:spcPct val="91000"/>
              </a:lnSpc>
            </a:pPr>
            <a:r>
              <a:rPr lang="en-US" sz="2400" kern="0" dirty="0">
                <a:effectLst/>
                <a:latin typeface="Times New Roman" panose="02020603050405020304" pitchFamily="18" charset="0"/>
                <a:ea typeface="Times New Roman" panose="02020603050405020304" pitchFamily="18" charset="0"/>
              </a:rPr>
              <a:t>It takes the clues from the landmarks around eyes, eyebrows and the hairline, and recognizes the face.</a:t>
            </a:r>
          </a:p>
          <a:p>
            <a:pPr algn="just">
              <a:lnSpc>
                <a:spcPct val="91000"/>
              </a:lnSpc>
            </a:pPr>
            <a:r>
              <a:rPr lang="en-US" sz="2400" kern="0" dirty="0">
                <a:effectLst/>
                <a:latin typeface="Times New Roman" panose="02020603050405020304" pitchFamily="18" charset="0"/>
                <a:ea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Final outcome of this project will be an Android application, which recognizes the face. </a:t>
            </a:r>
          </a:p>
        </p:txBody>
      </p:sp>
    </p:spTree>
    <p:extLst>
      <p:ext uri="{BB962C8B-B14F-4D97-AF65-F5344CB8AC3E}">
        <p14:creationId xmlns:p14="http://schemas.microsoft.com/office/powerpoint/2010/main" val="93978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
                                            <p:txEl>
                                              <p:pRg st="0" end="0"/>
                                            </p:txEl>
                                          </p:spTgt>
                                        </p:tgtEl>
                                      </p:cBhvr>
                                    </p:animEffect>
                                  </p:childTnLst>
                                </p:cTn>
                              </p:par>
                              <p:par>
                                <p:cTn id="16" presetID="53" presetClass="entr" presetSubtype="16"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0" dur="500"/>
                                        <p:tgtEl>
                                          <p:spTgt spid="3">
                                            <p:txEl>
                                              <p:pRg st="1" end="1"/>
                                            </p:txEl>
                                          </p:spTgt>
                                        </p:tgtEl>
                                      </p:cBhvr>
                                    </p:animEffect>
                                  </p:childTnLst>
                                </p:cTn>
                              </p:par>
                              <p:par>
                                <p:cTn id="21" presetID="53" presetClass="entr" presetSubtype="16"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APPLICATIONS</a:t>
            </a:r>
          </a:p>
        </p:txBody>
      </p:sp>
      <p:sp>
        <p:nvSpPr>
          <p:cNvPr id="3" name="Content Placeholder 2"/>
          <p:cNvSpPr>
            <a:spLocks noGrp="1"/>
          </p:cNvSpPr>
          <p:nvPr>
            <p:ph idx="1"/>
          </p:nvPr>
        </p:nvSpPr>
        <p:spPr>
          <a:xfrm>
            <a:off x="1295401" y="1944210"/>
            <a:ext cx="9938557" cy="4802819"/>
          </a:xfrm>
        </p:spPr>
        <p:txBody>
          <a:bodyPr>
            <a:normAutofit fontScale="70000" lnSpcReduction="20000"/>
          </a:bodyPr>
          <a:lstStyle/>
          <a:p>
            <a:pPr marL="283464" indent="-283464" algn="just">
              <a:lnSpc>
                <a:spcPct val="170000"/>
              </a:lnSpc>
            </a:pPr>
            <a:r>
              <a:rPr lang="en-US" sz="3400" dirty="0">
                <a:solidFill>
                  <a:schemeClr val="tx1"/>
                </a:solidFill>
                <a:latin typeface="Times New Roman" panose="02020603050405020304" pitchFamily="18" charset="0"/>
                <a:cs typeface="Times New Roman" panose="02020603050405020304" pitchFamily="18" charset="0"/>
              </a:rPr>
              <a:t>Face masks are one of the best defense against the spread of COVID-19, but their growing adoption is having the unintended effects.</a:t>
            </a:r>
          </a:p>
          <a:p>
            <a:pPr marL="283464" indent="-283464" algn="just">
              <a:lnSpc>
                <a:spcPct val="170000"/>
              </a:lnSpc>
            </a:pPr>
            <a:r>
              <a:rPr lang="en-US" sz="3400" dirty="0">
                <a:latin typeface="Times New Roman" panose="02020603050405020304" pitchFamily="18" charset="0"/>
                <a:cs typeface="Times New Roman" panose="02020603050405020304" pitchFamily="18" charset="0"/>
              </a:rPr>
              <a:t>Unlocking the phones.</a:t>
            </a:r>
          </a:p>
          <a:p>
            <a:pPr marL="283464" indent="-283464" algn="just">
              <a:lnSpc>
                <a:spcPct val="170000"/>
              </a:lnSpc>
            </a:pPr>
            <a:r>
              <a:rPr lang="en-US" sz="3400" dirty="0">
                <a:latin typeface="Times New Roman" panose="02020603050405020304" pitchFamily="18" charset="0"/>
                <a:cs typeface="Times New Roman" panose="02020603050405020304" pitchFamily="18" charset="0"/>
              </a:rPr>
              <a:t>To find missing person.</a:t>
            </a:r>
          </a:p>
          <a:p>
            <a:pPr marL="283464" indent="-283464" algn="just">
              <a:lnSpc>
                <a:spcPct val="170000"/>
              </a:lnSpc>
            </a:pPr>
            <a:r>
              <a:rPr lang="en-US" sz="3400" dirty="0">
                <a:latin typeface="Times New Roman" panose="02020603050405020304" pitchFamily="18" charset="0"/>
                <a:cs typeface="Times New Roman" panose="02020603050405020304" pitchFamily="18" charset="0"/>
              </a:rPr>
              <a:t>Track school attendance.</a:t>
            </a:r>
          </a:p>
          <a:p>
            <a:pPr marL="283464" indent="-283464" algn="just">
              <a:lnSpc>
                <a:spcPct val="170000"/>
              </a:lnSpc>
            </a:pPr>
            <a:r>
              <a:rPr lang="en-US" sz="3400" dirty="0">
                <a:latin typeface="Times New Roman" panose="02020603050405020304" pitchFamily="18" charset="0"/>
                <a:cs typeface="Times New Roman" panose="02020603050405020304" pitchFamily="18" charset="0"/>
              </a:rPr>
              <a:t>Protect law enforcement</a:t>
            </a:r>
          </a:p>
          <a:p>
            <a:pPr marL="283464" indent="-283464" algn="just">
              <a:lnSpc>
                <a:spcPct val="170000"/>
              </a:lnSpc>
            </a:pPr>
            <a:r>
              <a:rPr lang="en-US" sz="3400" dirty="0">
                <a:latin typeface="Times New Roman" panose="02020603050405020304" pitchFamily="18" charset="0"/>
                <a:cs typeface="Times New Roman" panose="02020603050405020304" pitchFamily="18" charset="0"/>
              </a:rPr>
              <a:t>Identify people on social media platforms.</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93862" y="3350442"/>
            <a:ext cx="1843970" cy="1172294"/>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37443" y="3350442"/>
            <a:ext cx="1759024" cy="1172294"/>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75193" y="4793669"/>
            <a:ext cx="1958765" cy="1274881"/>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70087" y="4761726"/>
            <a:ext cx="1467745" cy="127488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37087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
                                            <p:txEl>
                                              <p:pRg st="0" end="0"/>
                                            </p:txEl>
                                          </p:spTgt>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0" dur="500"/>
                                        <p:tgtEl>
                                          <p:spTgt spid="3">
                                            <p:txEl>
                                              <p:pRg st="1" end="1"/>
                                            </p:txEl>
                                          </p:spTgt>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5" dur="500"/>
                                        <p:tgtEl>
                                          <p:spTgt spid="3">
                                            <p:txEl>
                                              <p:pRg st="2" end="2"/>
                                            </p:txEl>
                                          </p:spTgt>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p:cTn id="28"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3">
                                            <p:txEl>
                                              <p:pRg st="3" end="3"/>
                                            </p:txEl>
                                          </p:spTgt>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 calcmode="lin" valueType="num">
                                      <p:cBhvr>
                                        <p:cTn id="33"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4"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35" dur="500"/>
                                        <p:tgtEl>
                                          <p:spTgt spid="3">
                                            <p:txEl>
                                              <p:pRg st="4" end="4"/>
                                            </p:txEl>
                                          </p:spTgt>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 calcmode="lin" valueType="num">
                                      <p:cBhvr>
                                        <p:cTn id="38"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39"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40" dur="500"/>
                                        <p:tgtEl>
                                          <p:spTgt spid="3">
                                            <p:txEl>
                                              <p:pRg st="5" end="5"/>
                                            </p:txEl>
                                          </p:spTgt>
                                        </p:tgtEl>
                                      </p:cBhvr>
                                    </p:animEffect>
                                  </p:childTnLst>
                                </p:cTn>
                              </p:par>
                              <p:par>
                                <p:cTn id="41" presetID="53" presetClass="entr" presetSubtype="16" fill="hold" nodeType="with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fltVal val="0"/>
                                          </p:val>
                                        </p:tav>
                                        <p:tav tm="100000">
                                          <p:val>
                                            <p:strVal val="#ppt_w"/>
                                          </p:val>
                                        </p:tav>
                                      </p:tavLst>
                                    </p:anim>
                                    <p:anim calcmode="lin" valueType="num">
                                      <p:cBhvr>
                                        <p:cTn id="44" dur="500" fill="hold"/>
                                        <p:tgtEl>
                                          <p:spTgt spid="4"/>
                                        </p:tgtEl>
                                        <p:attrNameLst>
                                          <p:attrName>ppt_h</p:attrName>
                                        </p:attrNameLst>
                                      </p:cBhvr>
                                      <p:tavLst>
                                        <p:tav tm="0">
                                          <p:val>
                                            <p:fltVal val="0"/>
                                          </p:val>
                                        </p:tav>
                                        <p:tav tm="100000">
                                          <p:val>
                                            <p:strVal val="#ppt_h"/>
                                          </p:val>
                                        </p:tav>
                                      </p:tavLst>
                                    </p:anim>
                                    <p:animEffect transition="in" filter="fade">
                                      <p:cBhvr>
                                        <p:cTn id="45" dur="500"/>
                                        <p:tgtEl>
                                          <p:spTgt spid="4"/>
                                        </p:tgtEl>
                                      </p:cBhvr>
                                    </p:animEffect>
                                  </p:childTnLst>
                                </p:cTn>
                              </p:par>
                              <p:par>
                                <p:cTn id="46" presetID="53" presetClass="entr" presetSubtype="16" fill="hold" nodeType="withEffect">
                                  <p:stCondLst>
                                    <p:cond delay="0"/>
                                  </p:stCondLst>
                                  <p:childTnLst>
                                    <p:set>
                                      <p:cBhvr>
                                        <p:cTn id="47" dur="1" fill="hold">
                                          <p:stCondLst>
                                            <p:cond delay="0"/>
                                          </p:stCondLst>
                                        </p:cTn>
                                        <p:tgtEl>
                                          <p:spTgt spid="5"/>
                                        </p:tgtEl>
                                        <p:attrNameLst>
                                          <p:attrName>style.visibility</p:attrName>
                                        </p:attrNameLst>
                                      </p:cBhvr>
                                      <p:to>
                                        <p:strVal val="visible"/>
                                      </p:to>
                                    </p:set>
                                    <p:anim calcmode="lin" valueType="num">
                                      <p:cBhvr>
                                        <p:cTn id="48" dur="500" fill="hold"/>
                                        <p:tgtEl>
                                          <p:spTgt spid="5"/>
                                        </p:tgtEl>
                                        <p:attrNameLst>
                                          <p:attrName>ppt_w</p:attrName>
                                        </p:attrNameLst>
                                      </p:cBhvr>
                                      <p:tavLst>
                                        <p:tav tm="0">
                                          <p:val>
                                            <p:fltVal val="0"/>
                                          </p:val>
                                        </p:tav>
                                        <p:tav tm="100000">
                                          <p:val>
                                            <p:strVal val="#ppt_w"/>
                                          </p:val>
                                        </p:tav>
                                      </p:tavLst>
                                    </p:anim>
                                    <p:anim calcmode="lin" valueType="num">
                                      <p:cBhvr>
                                        <p:cTn id="49" dur="500" fill="hold"/>
                                        <p:tgtEl>
                                          <p:spTgt spid="5"/>
                                        </p:tgtEl>
                                        <p:attrNameLst>
                                          <p:attrName>ppt_h</p:attrName>
                                        </p:attrNameLst>
                                      </p:cBhvr>
                                      <p:tavLst>
                                        <p:tav tm="0">
                                          <p:val>
                                            <p:fltVal val="0"/>
                                          </p:val>
                                        </p:tav>
                                        <p:tav tm="100000">
                                          <p:val>
                                            <p:strVal val="#ppt_h"/>
                                          </p:val>
                                        </p:tav>
                                      </p:tavLst>
                                    </p:anim>
                                    <p:animEffect transition="in" filter="fade">
                                      <p:cBhvr>
                                        <p:cTn id="50" dur="500"/>
                                        <p:tgtEl>
                                          <p:spTgt spid="5"/>
                                        </p:tgtEl>
                                      </p:cBhvr>
                                    </p:animEffect>
                                  </p:childTnLst>
                                </p:cTn>
                              </p:par>
                              <p:par>
                                <p:cTn id="51" presetID="53" presetClass="entr" presetSubtype="16" fill="hold" nodeType="withEffect">
                                  <p:stCondLst>
                                    <p:cond delay="0"/>
                                  </p:stCondLst>
                                  <p:childTnLst>
                                    <p:set>
                                      <p:cBhvr>
                                        <p:cTn id="52" dur="1" fill="hold">
                                          <p:stCondLst>
                                            <p:cond delay="0"/>
                                          </p:stCondLst>
                                        </p:cTn>
                                        <p:tgtEl>
                                          <p:spTgt spid="7"/>
                                        </p:tgtEl>
                                        <p:attrNameLst>
                                          <p:attrName>style.visibility</p:attrName>
                                        </p:attrNameLst>
                                      </p:cBhvr>
                                      <p:to>
                                        <p:strVal val="visible"/>
                                      </p:to>
                                    </p:set>
                                    <p:anim calcmode="lin" valueType="num">
                                      <p:cBhvr>
                                        <p:cTn id="53" dur="500" fill="hold"/>
                                        <p:tgtEl>
                                          <p:spTgt spid="7"/>
                                        </p:tgtEl>
                                        <p:attrNameLst>
                                          <p:attrName>ppt_w</p:attrName>
                                        </p:attrNameLst>
                                      </p:cBhvr>
                                      <p:tavLst>
                                        <p:tav tm="0">
                                          <p:val>
                                            <p:fltVal val="0"/>
                                          </p:val>
                                        </p:tav>
                                        <p:tav tm="100000">
                                          <p:val>
                                            <p:strVal val="#ppt_w"/>
                                          </p:val>
                                        </p:tav>
                                      </p:tavLst>
                                    </p:anim>
                                    <p:anim calcmode="lin" valueType="num">
                                      <p:cBhvr>
                                        <p:cTn id="54" dur="500" fill="hold"/>
                                        <p:tgtEl>
                                          <p:spTgt spid="7"/>
                                        </p:tgtEl>
                                        <p:attrNameLst>
                                          <p:attrName>ppt_h</p:attrName>
                                        </p:attrNameLst>
                                      </p:cBhvr>
                                      <p:tavLst>
                                        <p:tav tm="0">
                                          <p:val>
                                            <p:fltVal val="0"/>
                                          </p:val>
                                        </p:tav>
                                        <p:tav tm="100000">
                                          <p:val>
                                            <p:strVal val="#ppt_h"/>
                                          </p:val>
                                        </p:tav>
                                      </p:tavLst>
                                    </p:anim>
                                    <p:animEffect transition="in" filter="fade">
                                      <p:cBhvr>
                                        <p:cTn id="55" dur="500"/>
                                        <p:tgtEl>
                                          <p:spTgt spid="7"/>
                                        </p:tgtEl>
                                      </p:cBhvr>
                                    </p:animEffect>
                                  </p:childTnLst>
                                </p:cTn>
                              </p:par>
                              <p:par>
                                <p:cTn id="56" presetID="53" presetClass="entr" presetSubtype="16" fill="hold" nodeType="withEffect">
                                  <p:stCondLst>
                                    <p:cond delay="0"/>
                                  </p:stCondLst>
                                  <p:childTnLst>
                                    <p:set>
                                      <p:cBhvr>
                                        <p:cTn id="57" dur="1" fill="hold">
                                          <p:stCondLst>
                                            <p:cond delay="0"/>
                                          </p:stCondLst>
                                        </p:cTn>
                                        <p:tgtEl>
                                          <p:spTgt spid="6"/>
                                        </p:tgtEl>
                                        <p:attrNameLst>
                                          <p:attrName>style.visibility</p:attrName>
                                        </p:attrNameLst>
                                      </p:cBhvr>
                                      <p:to>
                                        <p:strVal val="visible"/>
                                      </p:to>
                                    </p:set>
                                    <p:anim calcmode="lin" valueType="num">
                                      <p:cBhvr>
                                        <p:cTn id="58" dur="500" fill="hold"/>
                                        <p:tgtEl>
                                          <p:spTgt spid="6"/>
                                        </p:tgtEl>
                                        <p:attrNameLst>
                                          <p:attrName>ppt_w</p:attrName>
                                        </p:attrNameLst>
                                      </p:cBhvr>
                                      <p:tavLst>
                                        <p:tav tm="0">
                                          <p:val>
                                            <p:fltVal val="0"/>
                                          </p:val>
                                        </p:tav>
                                        <p:tav tm="100000">
                                          <p:val>
                                            <p:strVal val="#ppt_w"/>
                                          </p:val>
                                        </p:tav>
                                      </p:tavLst>
                                    </p:anim>
                                    <p:anim calcmode="lin" valueType="num">
                                      <p:cBhvr>
                                        <p:cTn id="59" dur="500" fill="hold"/>
                                        <p:tgtEl>
                                          <p:spTgt spid="6"/>
                                        </p:tgtEl>
                                        <p:attrNameLst>
                                          <p:attrName>ppt_h</p:attrName>
                                        </p:attrNameLst>
                                      </p:cBhvr>
                                      <p:tavLst>
                                        <p:tav tm="0">
                                          <p:val>
                                            <p:fltVal val="0"/>
                                          </p:val>
                                        </p:tav>
                                        <p:tav tm="100000">
                                          <p:val>
                                            <p:strVal val="#ppt_h"/>
                                          </p:val>
                                        </p:tav>
                                      </p:tavLst>
                                    </p:anim>
                                    <p:animEffect transition="in" filter="fade">
                                      <p:cBhvr>
                                        <p:cTn id="6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295400" y="1223168"/>
            <a:ext cx="9601200" cy="4411663"/>
          </a:xfrm>
        </p:spPr>
        <p:txBody>
          <a:bodyPr>
            <a:noAutofit/>
          </a:bodyPr>
          <a:lstStyle/>
          <a:p>
            <a:pPr algn="just">
              <a:lnSpc>
                <a:spcPct val="150000"/>
              </a:lnSpc>
            </a:pPr>
            <a:r>
              <a:rPr lang="en-US" sz="2400" dirty="0">
                <a:latin typeface="Times New Roman" panose="02020603050405020304" pitchFamily="18" charset="0"/>
                <a:cs typeface="Times New Roman" panose="02020603050405020304" pitchFamily="18" charset="0"/>
              </a:rPr>
              <a:t>Fraudsters and thieves take advantage of the mask, stealing and committing crimes without being identified. </a:t>
            </a:r>
          </a:p>
          <a:p>
            <a:pPr algn="just">
              <a:lnSpc>
                <a:spcPct val="150000"/>
              </a:lnSpc>
            </a:pPr>
            <a:r>
              <a:rPr lang="en-US" sz="2400" dirty="0">
                <a:latin typeface="Times New Roman" panose="02020603050405020304" pitchFamily="18" charset="0"/>
                <a:cs typeface="Times New Roman" panose="02020603050405020304" pitchFamily="18" charset="0"/>
              </a:rPr>
              <a:t>Community access control and face authentication becomes very difficult when a large part of the face is hidden by a mask. </a:t>
            </a:r>
          </a:p>
          <a:p>
            <a:pPr algn="just">
              <a:lnSpc>
                <a:spcPct val="150000"/>
              </a:lnSpc>
            </a:pPr>
            <a:r>
              <a:rPr lang="en-US" sz="2400" dirty="0">
                <a:latin typeface="Times New Roman" panose="02020603050405020304" pitchFamily="18" charset="0"/>
                <a:cs typeface="Times New Roman" panose="02020603050405020304" pitchFamily="18" charset="0"/>
              </a:rPr>
              <a:t>Facilitate secure transaction.</a:t>
            </a:r>
          </a:p>
          <a:p>
            <a:pPr algn="just">
              <a:lnSpc>
                <a:spcPct val="150000"/>
              </a:lnSpc>
            </a:pPr>
            <a:r>
              <a:rPr lang="en-US" sz="2400" dirty="0">
                <a:latin typeface="Times New Roman" panose="02020603050405020304" pitchFamily="18" charset="0"/>
                <a:cs typeface="Times New Roman" panose="02020603050405020304" pitchFamily="18" charset="0"/>
              </a:rPr>
              <a:t>Wearing a face mask validates identity at the ATM.</a:t>
            </a:r>
          </a:p>
        </p:txBody>
      </p:sp>
      <p:pic>
        <p:nvPicPr>
          <p:cNvPr id="5" name="Picture 4">
            <a:extLst>
              <a:ext uri="{FF2B5EF4-FFF2-40B4-BE49-F238E27FC236}">
                <a16:creationId xmlns:a16="http://schemas.microsoft.com/office/drawing/2014/main" id="{1F582654-7202-44A4-A2F9-E1D39841352C}"/>
              </a:ext>
            </a:extLst>
          </p:cNvPr>
          <p:cNvPicPr>
            <a:picLocks noChangeAspect="1"/>
          </p:cNvPicPr>
          <p:nvPr/>
        </p:nvPicPr>
        <p:blipFill rotWithShape="1">
          <a:blip r:embed="rId2"/>
          <a:srcRect l="10920" r="16478" b="-3631"/>
          <a:stretch/>
        </p:blipFill>
        <p:spPr>
          <a:xfrm>
            <a:off x="9240915" y="3360127"/>
            <a:ext cx="2539013" cy="1754865"/>
          </a:xfrm>
          <a:prstGeom prst="rect">
            <a:avLst/>
          </a:prstGeom>
          <a:ln>
            <a:noFill/>
          </a:ln>
          <a:effectLst>
            <a:outerShdw blurRad="292100" dist="139700" dir="2700000" algn="tl" rotWithShape="0">
              <a:srgbClr val="333333">
                <a:alpha val="65000"/>
              </a:srgbClr>
            </a:outerShdw>
          </a:effectLst>
        </p:spPr>
      </p:pic>
      <p:pic>
        <p:nvPicPr>
          <p:cNvPr id="2" name="Picture 1">
            <a:extLst>
              <a:ext uri="{FF2B5EF4-FFF2-40B4-BE49-F238E27FC236}">
                <a16:creationId xmlns:a16="http://schemas.microsoft.com/office/drawing/2014/main" id="{137D5103-32E1-4668-8A10-9D5664F970EF}"/>
              </a:ext>
            </a:extLst>
          </p:cNvPr>
          <p:cNvPicPr>
            <a:picLocks noChangeAspect="1"/>
          </p:cNvPicPr>
          <p:nvPr/>
        </p:nvPicPr>
        <p:blipFill rotWithShape="1">
          <a:blip r:embed="rId3"/>
          <a:srcRect l="18011" t="54498" r="42032" b="1230"/>
          <a:stretch/>
        </p:blipFill>
        <p:spPr>
          <a:xfrm>
            <a:off x="7844900" y="5111119"/>
            <a:ext cx="2121763" cy="15672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41862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3">
                                            <p:txEl>
                                              <p:pRg st="1" end="1"/>
                                            </p:txEl>
                                          </p:spTgt>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p:cTn id="17"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18"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19" dur="500"/>
                                        <p:tgtEl>
                                          <p:spTgt spid="3">
                                            <p:txEl>
                                              <p:pRg st="2" end="2"/>
                                            </p:txEl>
                                          </p:spTgt>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p:cTn id="22"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3"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24" dur="500"/>
                                        <p:tgtEl>
                                          <p:spTgt spid="3">
                                            <p:txEl>
                                              <p:pRg st="3" end="3"/>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p:cTn id="27" dur="500" fill="hold"/>
                                        <p:tgtEl>
                                          <p:spTgt spid="2"/>
                                        </p:tgtEl>
                                        <p:attrNameLst>
                                          <p:attrName>ppt_w</p:attrName>
                                        </p:attrNameLst>
                                      </p:cBhvr>
                                      <p:tavLst>
                                        <p:tav tm="0">
                                          <p:val>
                                            <p:fltVal val="0"/>
                                          </p:val>
                                        </p:tav>
                                        <p:tav tm="100000">
                                          <p:val>
                                            <p:strVal val="#ppt_w"/>
                                          </p:val>
                                        </p:tav>
                                      </p:tavLst>
                                    </p:anim>
                                    <p:anim calcmode="lin" valueType="num">
                                      <p:cBhvr>
                                        <p:cTn id="28" dur="500" fill="hold"/>
                                        <p:tgtEl>
                                          <p:spTgt spid="2"/>
                                        </p:tgtEl>
                                        <p:attrNameLst>
                                          <p:attrName>ppt_h</p:attrName>
                                        </p:attrNameLst>
                                      </p:cBhvr>
                                      <p:tavLst>
                                        <p:tav tm="0">
                                          <p:val>
                                            <p:fltVal val="0"/>
                                          </p:val>
                                        </p:tav>
                                        <p:tav tm="100000">
                                          <p:val>
                                            <p:strVal val="#ppt_h"/>
                                          </p:val>
                                        </p:tav>
                                      </p:tavLst>
                                    </p:anim>
                                    <p:animEffect transition="in" filter="fade">
                                      <p:cBhvr>
                                        <p:cTn id="29" dur="500"/>
                                        <p:tgtEl>
                                          <p:spTgt spid="2"/>
                                        </p:tgtEl>
                                      </p:cBhvr>
                                    </p:animEffect>
                                  </p:childTnLst>
                                </p:cTn>
                              </p:par>
                              <p:par>
                                <p:cTn id="30" presetID="53" presetClass="entr" presetSubtype="16" fill="hold" nodeType="with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p:cTn id="32" dur="500" fill="hold"/>
                                        <p:tgtEl>
                                          <p:spTgt spid="5"/>
                                        </p:tgtEl>
                                        <p:attrNameLst>
                                          <p:attrName>ppt_w</p:attrName>
                                        </p:attrNameLst>
                                      </p:cBhvr>
                                      <p:tavLst>
                                        <p:tav tm="0">
                                          <p:val>
                                            <p:fltVal val="0"/>
                                          </p:val>
                                        </p:tav>
                                        <p:tav tm="100000">
                                          <p:val>
                                            <p:strVal val="#ppt_w"/>
                                          </p:val>
                                        </p:tav>
                                      </p:tavLst>
                                    </p:anim>
                                    <p:anim calcmode="lin" valueType="num">
                                      <p:cBhvr>
                                        <p:cTn id="33" dur="500" fill="hold"/>
                                        <p:tgtEl>
                                          <p:spTgt spid="5"/>
                                        </p:tgtEl>
                                        <p:attrNameLst>
                                          <p:attrName>ppt_h</p:attrName>
                                        </p:attrNameLst>
                                      </p:cBhvr>
                                      <p:tavLst>
                                        <p:tav tm="0">
                                          <p:val>
                                            <p:fltVal val="0"/>
                                          </p:val>
                                        </p:tav>
                                        <p:tav tm="100000">
                                          <p:val>
                                            <p:strVal val="#ppt_h"/>
                                          </p:val>
                                        </p:tav>
                                      </p:tavLst>
                                    </p:anim>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B2677-0A60-43AF-BE4F-530A7CDD3F5F}"/>
              </a:ext>
            </a:extLst>
          </p:cNvPr>
          <p:cNvSpPr>
            <a:spLocks noGrp="1"/>
          </p:cNvSpPr>
          <p:nvPr>
            <p:ph type="title"/>
          </p:nvPr>
        </p:nvSpPr>
        <p:spPr/>
        <p:txBody>
          <a:bodyPr/>
          <a:lstStyle/>
          <a:p>
            <a:r>
              <a:rPr lang="en-IN" sz="4400" dirty="0">
                <a:solidFill>
                  <a:schemeClr val="tx1"/>
                </a:solidFill>
                <a:latin typeface="Times New Roman" panose="02020603050405020304" pitchFamily="18" charset="0"/>
                <a:cs typeface="Times New Roman" panose="02020603050405020304" pitchFamily="18" charset="0"/>
              </a:rPr>
              <a:t>LITERATURE SURVEY</a:t>
            </a:r>
            <a:endParaRPr lang="en-US" dirty="0"/>
          </a:p>
        </p:txBody>
      </p:sp>
      <p:sp>
        <p:nvSpPr>
          <p:cNvPr id="3" name="Content Placeholder 2">
            <a:extLst>
              <a:ext uri="{FF2B5EF4-FFF2-40B4-BE49-F238E27FC236}">
                <a16:creationId xmlns:a16="http://schemas.microsoft.com/office/drawing/2014/main" id="{BC616AA8-316F-4D7B-A8F9-3D27D40C20FF}"/>
              </a:ext>
            </a:extLst>
          </p:cNvPr>
          <p:cNvSpPr>
            <a:spLocks noGrp="1"/>
          </p:cNvSpPr>
          <p:nvPr>
            <p:ph idx="1"/>
          </p:nvPr>
        </p:nvSpPr>
        <p:spPr>
          <a:xfrm>
            <a:off x="1371600" y="2171700"/>
            <a:ext cx="9601200" cy="4221332"/>
          </a:xfrm>
        </p:spPr>
        <p:txBody>
          <a:bodyPr>
            <a:noAutofit/>
          </a:bodyPr>
          <a:lstStyle/>
          <a:p>
            <a:pPr>
              <a:lnSpc>
                <a:spcPct val="100000"/>
              </a:lnSpc>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Title: </a:t>
            </a:r>
            <a:r>
              <a:rPr lang="en-US" dirty="0">
                <a:latin typeface="Times New Roman" panose="02020603050405020304" pitchFamily="18" charset="0"/>
                <a:cs typeface="Times New Roman" panose="02020603050405020304" pitchFamily="18" charset="0"/>
              </a:rPr>
              <a:t>A Novel GAN-Based Network for Unmasking of Masked Face, 2020</a:t>
            </a:r>
          </a:p>
          <a:p>
            <a:pPr>
              <a:lnSpc>
                <a:spcPct val="100000"/>
              </a:lnSpc>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Authors: </a:t>
            </a:r>
            <a:r>
              <a:rPr lang="en-US" dirty="0">
                <a:latin typeface="Times New Roman" panose="02020603050405020304" pitchFamily="18" charset="0"/>
                <a:cs typeface="Times New Roman" panose="02020603050405020304" pitchFamily="18" charset="0"/>
              </a:rPr>
              <a:t>U. Din, K. </a:t>
            </a:r>
            <a:r>
              <a:rPr lang="en-US" dirty="0" err="1">
                <a:latin typeface="Times New Roman" panose="02020603050405020304" pitchFamily="18" charset="0"/>
                <a:cs typeface="Times New Roman" panose="02020603050405020304" pitchFamily="18" charset="0"/>
              </a:rPr>
              <a:t>Javed</a:t>
            </a:r>
            <a:r>
              <a:rPr lang="en-US" dirty="0">
                <a:latin typeface="Times New Roman" panose="02020603050405020304" pitchFamily="18" charset="0"/>
                <a:cs typeface="Times New Roman" panose="02020603050405020304" pitchFamily="18" charset="0"/>
              </a:rPr>
              <a:t>, S. Bae, and J. Yi. IEEE Access</a:t>
            </a:r>
          </a:p>
          <a:p>
            <a:pPr marL="0" indent="0">
              <a:lnSpc>
                <a:spcPct val="100000"/>
              </a:lnSpc>
              <a:buNone/>
            </a:pPr>
            <a:endParaRPr lang="en-US" dirty="0">
              <a:latin typeface="Times New Roman" panose="02020603050405020304" pitchFamily="18" charset="0"/>
              <a:cs typeface="Times New Roman" panose="02020603050405020304" pitchFamily="18" charset="0"/>
            </a:endParaRPr>
          </a:p>
          <a:p>
            <a:pPr lvl="1">
              <a:lnSpc>
                <a:spcPct val="100000"/>
              </a:lnSpc>
              <a:spcBef>
                <a:spcPts val="0"/>
              </a:spcBef>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two stages of the project</a:t>
            </a:r>
          </a:p>
          <a:p>
            <a:pPr marL="530352" lvl="1" indent="0">
              <a:lnSpc>
                <a:spcPct val="100000"/>
              </a:lnSpc>
              <a:spcBef>
                <a:spcPts val="0"/>
              </a:spcBef>
              <a:buNone/>
            </a:pPr>
            <a:r>
              <a:rPr lang="en-US" i="0" dirty="0">
                <a:latin typeface="Times New Roman" panose="02020603050405020304" pitchFamily="18" charset="0"/>
                <a:cs typeface="Times New Roman" panose="02020603050405020304" pitchFamily="18" charset="0"/>
              </a:rPr>
              <a:t>	  -mask object detection and</a:t>
            </a:r>
          </a:p>
          <a:p>
            <a:pPr marL="530352" lvl="1" indent="0">
              <a:lnSpc>
                <a:spcPct val="100000"/>
              </a:lnSpc>
              <a:spcBef>
                <a:spcPts val="0"/>
              </a:spcBef>
              <a:buNone/>
            </a:pPr>
            <a:r>
              <a:rPr lang="en-US" i="0" dirty="0">
                <a:latin typeface="Times New Roman" panose="02020603050405020304" pitchFamily="18" charset="0"/>
                <a:cs typeface="Times New Roman" panose="02020603050405020304" pitchFamily="18" charset="0"/>
              </a:rPr>
              <a:t>	  -image completion of the removed mask region</a:t>
            </a:r>
          </a:p>
          <a:p>
            <a:pPr lvl="1">
              <a:lnSpc>
                <a:spcPct val="100000"/>
              </a:lnSpc>
              <a:spcBef>
                <a:spcPts val="0"/>
              </a:spcBef>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dataset</a:t>
            </a:r>
          </a:p>
          <a:p>
            <a:pPr marL="0" indent="0">
              <a:lnSpc>
                <a:spcPct val="100000"/>
              </a:lnSpc>
              <a:spcBef>
                <a:spcPts val="0"/>
              </a:spcBef>
              <a:buNone/>
            </a:pPr>
            <a:r>
              <a:rPr lang="en-US" dirty="0">
                <a:latin typeface="Times New Roman" panose="02020603050405020304" pitchFamily="18" charset="0"/>
                <a:cs typeface="Times New Roman" panose="02020603050405020304" pitchFamily="18" charset="0"/>
              </a:rPr>
              <a:t>	  -paired synthetic dataset using publicly available </a:t>
            </a:r>
            <a:r>
              <a:rPr lang="en-US" dirty="0" err="1">
                <a:latin typeface="Times New Roman" panose="02020603050405020304" pitchFamily="18" charset="0"/>
                <a:cs typeface="Times New Roman" panose="02020603050405020304" pitchFamily="18" charset="0"/>
              </a:rPr>
              <a:t>CelebA</a:t>
            </a:r>
            <a:r>
              <a:rPr lang="en-US" dirty="0">
                <a:latin typeface="Times New Roman" panose="02020603050405020304" pitchFamily="18" charset="0"/>
                <a:cs typeface="Times New Roman" panose="02020603050405020304" pitchFamily="18" charset="0"/>
              </a:rPr>
              <a:t> dataset</a:t>
            </a:r>
          </a:p>
          <a:p>
            <a:pPr lvl="1">
              <a:lnSpc>
                <a:spcPct val="100000"/>
              </a:lnSpc>
              <a:spcBef>
                <a:spcPts val="0"/>
              </a:spcBef>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CNN(VGG-19) produces a feature vector for each proposed region.</a:t>
            </a:r>
          </a:p>
          <a:p>
            <a:pPr marL="0" indent="0">
              <a:lnSpc>
                <a:spcPct val="100000"/>
              </a:lnSpc>
              <a:spcBef>
                <a:spcPts val="0"/>
              </a:spcBef>
              <a:buNone/>
            </a:pPr>
            <a:r>
              <a:rPr lang="en-US" dirty="0">
                <a:latin typeface="Times New Roman" panose="02020603050405020304" pitchFamily="18" charset="0"/>
                <a:cs typeface="Times New Roman" panose="02020603050405020304" pitchFamily="18" charset="0"/>
              </a:rPr>
              <a:t>   	  -Finally, SVM classifies the presence of the object within that candidate region</a:t>
            </a:r>
          </a:p>
          <a:p>
            <a:pPr lvl="1">
              <a:lnSpc>
                <a:spcPct val="100000"/>
              </a:lnSpc>
              <a:spcBef>
                <a:spcPts val="0"/>
              </a:spcBef>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accuray:86.4%</a:t>
            </a:r>
          </a:p>
        </p:txBody>
      </p:sp>
    </p:spTree>
    <p:extLst>
      <p:ext uri="{BB962C8B-B14F-4D97-AF65-F5344CB8AC3E}">
        <p14:creationId xmlns:p14="http://schemas.microsoft.com/office/powerpoint/2010/main" val="3661768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
                                            <p:txEl>
                                              <p:pRg st="0" end="0"/>
                                            </p:txEl>
                                          </p:spTgt>
                                        </p:tgtEl>
                                      </p:cBhvr>
                                    </p:animEffect>
                                  </p:childTnLst>
                                </p:cTn>
                              </p:par>
                              <p:par>
                                <p:cTn id="16" presetID="53" presetClass="entr" presetSubtype="16"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0" dur="500"/>
                                        <p:tgtEl>
                                          <p:spTgt spid="3">
                                            <p:txEl>
                                              <p:pRg st="1" end="1"/>
                                            </p:txEl>
                                          </p:spTgt>
                                        </p:tgtEl>
                                      </p:cBhvr>
                                    </p:animEffect>
                                  </p:childTnLst>
                                </p:cTn>
                              </p:par>
                              <p:par>
                                <p:cTn id="21" presetID="53" presetClass="entr" presetSubtype="16"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p:cTn id="23"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4"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25" dur="500"/>
                                        <p:tgtEl>
                                          <p:spTgt spid="3">
                                            <p:txEl>
                                              <p:pRg st="3" end="3"/>
                                            </p:txEl>
                                          </p:spTgt>
                                        </p:tgtEl>
                                      </p:cBhvr>
                                    </p:animEffect>
                                  </p:childTnLst>
                                </p:cTn>
                              </p:par>
                              <p:par>
                                <p:cTn id="26" presetID="53" presetClass="entr" presetSubtype="16" fill="hold" nodeType="with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 calcmode="lin" valueType="num">
                                      <p:cBhvr>
                                        <p:cTn id="28"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30" dur="500"/>
                                        <p:tgtEl>
                                          <p:spTgt spid="3">
                                            <p:txEl>
                                              <p:pRg st="4" end="4"/>
                                            </p:txEl>
                                          </p:spTgt>
                                        </p:tgtEl>
                                      </p:cBhvr>
                                    </p:animEffect>
                                  </p:childTnLst>
                                </p:cTn>
                              </p:par>
                              <p:par>
                                <p:cTn id="31" presetID="53" presetClass="entr" presetSubtype="16" fill="hold"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p:cTn id="33"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34"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35" dur="500"/>
                                        <p:tgtEl>
                                          <p:spTgt spid="3">
                                            <p:txEl>
                                              <p:pRg st="5" end="5"/>
                                            </p:txEl>
                                          </p:spTgt>
                                        </p:tgtEl>
                                      </p:cBhvr>
                                    </p:animEffect>
                                  </p:childTnLst>
                                </p:cTn>
                              </p:par>
                              <p:par>
                                <p:cTn id="36" presetID="53" presetClass="entr" presetSubtype="16" fill="hold" nodeType="with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 calcmode="lin" valueType="num">
                                      <p:cBhvr>
                                        <p:cTn id="38"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39"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40" dur="500"/>
                                        <p:tgtEl>
                                          <p:spTgt spid="3">
                                            <p:txEl>
                                              <p:pRg st="6" end="6"/>
                                            </p:txEl>
                                          </p:spTgt>
                                        </p:tgtEl>
                                      </p:cBhvr>
                                    </p:animEffect>
                                  </p:childTnLst>
                                </p:cTn>
                              </p:par>
                              <p:par>
                                <p:cTn id="41" presetID="53" presetClass="entr" presetSubtype="16" fill="hold" nodeType="with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p:cTn id="43" dur="500" fill="hold"/>
                                        <p:tgtEl>
                                          <p:spTgt spid="3">
                                            <p:txEl>
                                              <p:pRg st="7" end="7"/>
                                            </p:txEl>
                                          </p:spTgt>
                                        </p:tgtEl>
                                        <p:attrNameLst>
                                          <p:attrName>ppt_w</p:attrName>
                                        </p:attrNameLst>
                                      </p:cBhvr>
                                      <p:tavLst>
                                        <p:tav tm="0">
                                          <p:val>
                                            <p:fltVal val="0"/>
                                          </p:val>
                                        </p:tav>
                                        <p:tav tm="100000">
                                          <p:val>
                                            <p:strVal val="#ppt_w"/>
                                          </p:val>
                                        </p:tav>
                                      </p:tavLst>
                                    </p:anim>
                                    <p:anim calcmode="lin" valueType="num">
                                      <p:cBhvr>
                                        <p:cTn id="44" dur="500" fill="hold"/>
                                        <p:tgtEl>
                                          <p:spTgt spid="3">
                                            <p:txEl>
                                              <p:pRg st="7" end="7"/>
                                            </p:txEl>
                                          </p:spTgt>
                                        </p:tgtEl>
                                        <p:attrNameLst>
                                          <p:attrName>ppt_h</p:attrName>
                                        </p:attrNameLst>
                                      </p:cBhvr>
                                      <p:tavLst>
                                        <p:tav tm="0">
                                          <p:val>
                                            <p:fltVal val="0"/>
                                          </p:val>
                                        </p:tav>
                                        <p:tav tm="100000">
                                          <p:val>
                                            <p:strVal val="#ppt_h"/>
                                          </p:val>
                                        </p:tav>
                                      </p:tavLst>
                                    </p:anim>
                                    <p:animEffect transition="in" filter="fade">
                                      <p:cBhvr>
                                        <p:cTn id="45" dur="500"/>
                                        <p:tgtEl>
                                          <p:spTgt spid="3">
                                            <p:txEl>
                                              <p:pRg st="7" end="7"/>
                                            </p:txEl>
                                          </p:spTgt>
                                        </p:tgtEl>
                                      </p:cBhvr>
                                    </p:animEffect>
                                  </p:childTnLst>
                                </p:cTn>
                              </p:par>
                              <p:par>
                                <p:cTn id="46" presetID="53" presetClass="entr" presetSubtype="16" fill="hold" nodeType="with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 calcmode="lin" valueType="num">
                                      <p:cBhvr>
                                        <p:cTn id="48" dur="500" fill="hold"/>
                                        <p:tgtEl>
                                          <p:spTgt spid="3">
                                            <p:txEl>
                                              <p:pRg st="8" end="8"/>
                                            </p:txEl>
                                          </p:spTgt>
                                        </p:tgtEl>
                                        <p:attrNameLst>
                                          <p:attrName>ppt_w</p:attrName>
                                        </p:attrNameLst>
                                      </p:cBhvr>
                                      <p:tavLst>
                                        <p:tav tm="0">
                                          <p:val>
                                            <p:fltVal val="0"/>
                                          </p:val>
                                        </p:tav>
                                        <p:tav tm="100000">
                                          <p:val>
                                            <p:strVal val="#ppt_w"/>
                                          </p:val>
                                        </p:tav>
                                      </p:tavLst>
                                    </p:anim>
                                    <p:anim calcmode="lin" valueType="num">
                                      <p:cBhvr>
                                        <p:cTn id="49" dur="500" fill="hold"/>
                                        <p:tgtEl>
                                          <p:spTgt spid="3">
                                            <p:txEl>
                                              <p:pRg st="8" end="8"/>
                                            </p:txEl>
                                          </p:spTgt>
                                        </p:tgtEl>
                                        <p:attrNameLst>
                                          <p:attrName>ppt_h</p:attrName>
                                        </p:attrNameLst>
                                      </p:cBhvr>
                                      <p:tavLst>
                                        <p:tav tm="0">
                                          <p:val>
                                            <p:fltVal val="0"/>
                                          </p:val>
                                        </p:tav>
                                        <p:tav tm="100000">
                                          <p:val>
                                            <p:strVal val="#ppt_h"/>
                                          </p:val>
                                        </p:tav>
                                      </p:tavLst>
                                    </p:anim>
                                    <p:animEffect transition="in" filter="fade">
                                      <p:cBhvr>
                                        <p:cTn id="50" dur="500"/>
                                        <p:tgtEl>
                                          <p:spTgt spid="3">
                                            <p:txEl>
                                              <p:pRg st="8" end="8"/>
                                            </p:txEl>
                                          </p:spTgt>
                                        </p:tgtEl>
                                      </p:cBhvr>
                                    </p:animEffect>
                                  </p:childTnLst>
                                </p:cTn>
                              </p:par>
                              <p:par>
                                <p:cTn id="51" presetID="53" presetClass="entr" presetSubtype="16" fill="hold" nodeType="withEffect">
                                  <p:stCondLst>
                                    <p:cond delay="0"/>
                                  </p:stCondLst>
                                  <p:childTnLst>
                                    <p:set>
                                      <p:cBhvr>
                                        <p:cTn id="52" dur="1" fill="hold">
                                          <p:stCondLst>
                                            <p:cond delay="0"/>
                                          </p:stCondLst>
                                        </p:cTn>
                                        <p:tgtEl>
                                          <p:spTgt spid="3">
                                            <p:txEl>
                                              <p:pRg st="9" end="9"/>
                                            </p:txEl>
                                          </p:spTgt>
                                        </p:tgtEl>
                                        <p:attrNameLst>
                                          <p:attrName>style.visibility</p:attrName>
                                        </p:attrNameLst>
                                      </p:cBhvr>
                                      <p:to>
                                        <p:strVal val="visible"/>
                                      </p:to>
                                    </p:set>
                                    <p:anim calcmode="lin" valueType="num">
                                      <p:cBhvr>
                                        <p:cTn id="53" dur="500" fill="hold"/>
                                        <p:tgtEl>
                                          <p:spTgt spid="3">
                                            <p:txEl>
                                              <p:pRg st="9" end="9"/>
                                            </p:txEl>
                                          </p:spTgt>
                                        </p:tgtEl>
                                        <p:attrNameLst>
                                          <p:attrName>ppt_w</p:attrName>
                                        </p:attrNameLst>
                                      </p:cBhvr>
                                      <p:tavLst>
                                        <p:tav tm="0">
                                          <p:val>
                                            <p:fltVal val="0"/>
                                          </p:val>
                                        </p:tav>
                                        <p:tav tm="100000">
                                          <p:val>
                                            <p:strVal val="#ppt_w"/>
                                          </p:val>
                                        </p:tav>
                                      </p:tavLst>
                                    </p:anim>
                                    <p:anim calcmode="lin" valueType="num">
                                      <p:cBhvr>
                                        <p:cTn id="54" dur="500" fill="hold"/>
                                        <p:tgtEl>
                                          <p:spTgt spid="3">
                                            <p:txEl>
                                              <p:pRg st="9" end="9"/>
                                            </p:txEl>
                                          </p:spTgt>
                                        </p:tgtEl>
                                        <p:attrNameLst>
                                          <p:attrName>ppt_h</p:attrName>
                                        </p:attrNameLst>
                                      </p:cBhvr>
                                      <p:tavLst>
                                        <p:tav tm="0">
                                          <p:val>
                                            <p:fltVal val="0"/>
                                          </p:val>
                                        </p:tav>
                                        <p:tav tm="100000">
                                          <p:val>
                                            <p:strVal val="#ppt_h"/>
                                          </p:val>
                                        </p:tav>
                                      </p:tavLst>
                                    </p:anim>
                                    <p:animEffect transition="in" filter="fade">
                                      <p:cBhvr>
                                        <p:cTn id="55" dur="500"/>
                                        <p:tgtEl>
                                          <p:spTgt spid="3">
                                            <p:txEl>
                                              <p:pRg st="9" end="9"/>
                                            </p:txEl>
                                          </p:spTgt>
                                        </p:tgtEl>
                                      </p:cBhvr>
                                    </p:animEffect>
                                  </p:childTnLst>
                                </p:cTn>
                              </p:par>
                              <p:par>
                                <p:cTn id="56" presetID="53" presetClass="entr" presetSubtype="16" fill="hold" nodeType="withEffect">
                                  <p:stCondLst>
                                    <p:cond delay="0"/>
                                  </p:stCondLst>
                                  <p:childTnLst>
                                    <p:set>
                                      <p:cBhvr>
                                        <p:cTn id="57" dur="1" fill="hold">
                                          <p:stCondLst>
                                            <p:cond delay="0"/>
                                          </p:stCondLst>
                                        </p:cTn>
                                        <p:tgtEl>
                                          <p:spTgt spid="3">
                                            <p:txEl>
                                              <p:pRg st="10" end="10"/>
                                            </p:txEl>
                                          </p:spTgt>
                                        </p:tgtEl>
                                        <p:attrNameLst>
                                          <p:attrName>style.visibility</p:attrName>
                                        </p:attrNameLst>
                                      </p:cBhvr>
                                      <p:to>
                                        <p:strVal val="visible"/>
                                      </p:to>
                                    </p:set>
                                    <p:anim calcmode="lin" valueType="num">
                                      <p:cBhvr>
                                        <p:cTn id="58" dur="500" fill="hold"/>
                                        <p:tgtEl>
                                          <p:spTgt spid="3">
                                            <p:txEl>
                                              <p:pRg st="10" end="10"/>
                                            </p:txEl>
                                          </p:spTgt>
                                        </p:tgtEl>
                                        <p:attrNameLst>
                                          <p:attrName>ppt_w</p:attrName>
                                        </p:attrNameLst>
                                      </p:cBhvr>
                                      <p:tavLst>
                                        <p:tav tm="0">
                                          <p:val>
                                            <p:fltVal val="0"/>
                                          </p:val>
                                        </p:tav>
                                        <p:tav tm="100000">
                                          <p:val>
                                            <p:strVal val="#ppt_w"/>
                                          </p:val>
                                        </p:tav>
                                      </p:tavLst>
                                    </p:anim>
                                    <p:anim calcmode="lin" valueType="num">
                                      <p:cBhvr>
                                        <p:cTn id="59" dur="500" fill="hold"/>
                                        <p:tgtEl>
                                          <p:spTgt spid="3">
                                            <p:txEl>
                                              <p:pRg st="10" end="10"/>
                                            </p:txEl>
                                          </p:spTgt>
                                        </p:tgtEl>
                                        <p:attrNameLst>
                                          <p:attrName>ppt_h</p:attrName>
                                        </p:attrNameLst>
                                      </p:cBhvr>
                                      <p:tavLst>
                                        <p:tav tm="0">
                                          <p:val>
                                            <p:fltVal val="0"/>
                                          </p:val>
                                        </p:tav>
                                        <p:tav tm="100000">
                                          <p:val>
                                            <p:strVal val="#ppt_h"/>
                                          </p:val>
                                        </p:tav>
                                      </p:tavLst>
                                    </p:anim>
                                    <p:animEffect transition="in" filter="fade">
                                      <p:cBhvr>
                                        <p:cTn id="60"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36B908-A1E1-4489-A374-A04FA70FBAEE}"/>
              </a:ext>
            </a:extLst>
          </p:cNvPr>
          <p:cNvSpPr>
            <a:spLocks noGrp="1"/>
          </p:cNvSpPr>
          <p:nvPr>
            <p:ph idx="1"/>
          </p:nvPr>
        </p:nvSpPr>
        <p:spPr>
          <a:xfrm>
            <a:off x="1273206" y="1678989"/>
            <a:ext cx="10773792" cy="3940576"/>
          </a:xfrm>
        </p:spPr>
        <p:txBody>
          <a:bodyPr>
            <a:noAutofit/>
          </a:bodyPr>
          <a:lstStyle/>
          <a:p>
            <a:pPr>
              <a:lnSpc>
                <a:spcPct val="100000"/>
              </a:lnSpc>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Title: </a:t>
            </a:r>
            <a:r>
              <a:rPr lang="en-US" dirty="0">
                <a:latin typeface="Times New Roman" panose="02020603050405020304" pitchFamily="18" charset="0"/>
                <a:cs typeface="Times New Roman" panose="02020603050405020304" pitchFamily="18" charset="0"/>
              </a:rPr>
              <a:t>IEEE paper on  Face Recognition Using Light-Convolutional Neural Networks Based on Modified VGG16 Model, 2020</a:t>
            </a:r>
          </a:p>
          <a:p>
            <a:pPr>
              <a:lnSpc>
                <a:spcPct val="100000"/>
              </a:lnSpc>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Author: </a:t>
            </a:r>
            <a:r>
              <a:rPr lang="en-US" dirty="0" err="1">
                <a:latin typeface="Times New Roman" panose="02020603050405020304" pitchFamily="18" charset="0"/>
                <a:cs typeface="Times New Roman" panose="02020603050405020304" pitchFamily="18" charset="0"/>
              </a:rPr>
              <a:t>Anugrah</a:t>
            </a:r>
            <a:r>
              <a:rPr lang="en-US" dirty="0">
                <a:latin typeface="Times New Roman" panose="02020603050405020304" pitchFamily="18" charset="0"/>
                <a:cs typeface="Times New Roman" panose="02020603050405020304" pitchFamily="18" charset="0"/>
              </a:rPr>
              <a:t> Bintang Perdana and Adhi </a:t>
            </a:r>
            <a:r>
              <a:rPr lang="en-US" dirty="0" err="1">
                <a:latin typeface="Times New Roman" panose="02020603050405020304" pitchFamily="18" charset="0"/>
                <a:cs typeface="Times New Roman" panose="02020603050405020304" pitchFamily="18" charset="0"/>
              </a:rPr>
              <a:t>Prahara</a:t>
            </a:r>
            <a:r>
              <a:rPr lang="en-US" dirty="0">
                <a:latin typeface="Times New Roman" panose="02020603050405020304" pitchFamily="18" charset="0"/>
                <a:cs typeface="Times New Roman" panose="02020603050405020304" pitchFamily="18" charset="0"/>
              </a:rPr>
              <a:t>, Informatics Department Universitas Ahmad </a:t>
            </a:r>
            <a:r>
              <a:rPr lang="en-US" dirty="0" err="1">
                <a:latin typeface="Times New Roman" panose="02020603050405020304" pitchFamily="18" charset="0"/>
                <a:cs typeface="Times New Roman" panose="02020603050405020304" pitchFamily="18" charset="0"/>
              </a:rPr>
              <a:t>Dahlan</a:t>
            </a:r>
            <a:r>
              <a:rPr lang="en-US" dirty="0">
                <a:latin typeface="Times New Roman" panose="02020603050405020304" pitchFamily="18" charset="0"/>
                <a:cs typeface="Times New Roman" panose="02020603050405020304" pitchFamily="18" charset="0"/>
              </a:rPr>
              <a:t> Yogyakarta, Indonesia </a:t>
            </a:r>
          </a:p>
          <a:p>
            <a:pPr>
              <a:lnSpc>
                <a:spcPct val="100000"/>
              </a:lnSpc>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lvl="1">
              <a:lnSpc>
                <a:spcPct val="10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VGG-16 algorithm used and accuracy of VGG16 is 77.8% </a:t>
            </a:r>
          </a:p>
          <a:p>
            <a:pPr lvl="1">
              <a:lnSpc>
                <a:spcPct val="10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The proposed light-CNN is compact yet produces good performances with 94.4% accuracy.</a:t>
            </a:r>
          </a:p>
          <a:p>
            <a:pPr lvl="1">
              <a:lnSpc>
                <a:spcPct val="10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dataset: YouTube faces dataset</a:t>
            </a:r>
          </a:p>
          <a:p>
            <a:pPr lvl="1">
              <a:lnSpc>
                <a:spcPct val="10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The experiment shows result 99.63% and 95.12% accuracy from LFW and YouTube Faces dataset. </a:t>
            </a:r>
          </a:p>
        </p:txBody>
      </p:sp>
    </p:spTree>
    <p:extLst>
      <p:ext uri="{BB962C8B-B14F-4D97-AF65-F5344CB8AC3E}">
        <p14:creationId xmlns:p14="http://schemas.microsoft.com/office/powerpoint/2010/main" val="727313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3">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p:cTn id="17"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18"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19" dur="500"/>
                                        <p:tgtEl>
                                          <p:spTgt spid="3">
                                            <p:txEl>
                                              <p:pRg st="3" end="3"/>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 calcmode="lin" valueType="num">
                                      <p:cBhvr>
                                        <p:cTn id="22"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23"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24" dur="500"/>
                                        <p:tgtEl>
                                          <p:spTgt spid="3">
                                            <p:txEl>
                                              <p:pRg st="4" end="4"/>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p:cTn id="27"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28"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29" dur="500"/>
                                        <p:tgtEl>
                                          <p:spTgt spid="3">
                                            <p:txEl>
                                              <p:pRg st="5" end="5"/>
                                            </p:txEl>
                                          </p:spTgt>
                                        </p:tgtEl>
                                      </p:cBhvr>
                                    </p:animEffect>
                                  </p:childTnLst>
                                </p:cTn>
                              </p:par>
                              <p:par>
                                <p:cTn id="30" presetID="53" presetClass="entr" presetSubtype="16" fill="hold" nodeType="with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 calcmode="lin" valueType="num">
                                      <p:cBhvr>
                                        <p:cTn id="32"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33"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3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690CC74-8713-4CB5-906A-8BA8B8106349}"/>
              </a:ext>
            </a:extLst>
          </p:cNvPr>
          <p:cNvSpPr>
            <a:spLocks noGrp="1"/>
          </p:cNvSpPr>
          <p:nvPr>
            <p:ph idx="1"/>
          </p:nvPr>
        </p:nvSpPr>
        <p:spPr>
          <a:xfrm>
            <a:off x="1362722" y="1757778"/>
            <a:ext cx="9601200" cy="3888420"/>
          </a:xfrm>
        </p:spPr>
        <p:txBody>
          <a:bodyPr>
            <a:noAutofit/>
          </a:bodyPr>
          <a:lstStyle/>
          <a:p>
            <a:pPr>
              <a:lnSpc>
                <a:spcPct val="100000"/>
              </a:lnSpc>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Title: </a:t>
            </a:r>
            <a:r>
              <a:rPr lang="en-US" dirty="0">
                <a:latin typeface="Times New Roman" panose="02020603050405020304" pitchFamily="18" charset="0"/>
                <a:cs typeface="Times New Roman" panose="02020603050405020304" pitchFamily="18" charset="0"/>
              </a:rPr>
              <a:t>Towards Facial Recognition Problem in COVID-19 Pandemic, 2020 4th International Conference on Electrical, Telecommunication and Computer Engineering (ELTICOM) 210</a:t>
            </a:r>
          </a:p>
          <a:p>
            <a:pPr>
              <a:lnSpc>
                <a:spcPct val="100000"/>
              </a:lnSpc>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Authors: </a:t>
            </a:r>
            <a:r>
              <a:rPr lang="en-US" dirty="0">
                <a:latin typeface="Times New Roman" panose="02020603050405020304" pitchFamily="18" charset="0"/>
                <a:cs typeface="Times New Roman" panose="02020603050405020304" pitchFamily="18" charset="0"/>
              </a:rPr>
              <a:t>Imran Qayyum Mundial, M. </a:t>
            </a:r>
            <a:r>
              <a:rPr lang="en-US" dirty="0" err="1">
                <a:latin typeface="Times New Roman" panose="02020603050405020304" pitchFamily="18" charset="0"/>
                <a:cs typeface="Times New Roman" panose="02020603050405020304" pitchFamily="18" charset="0"/>
              </a:rPr>
              <a:t>Sohaib</a:t>
            </a:r>
            <a:r>
              <a:rPr lang="en-US" dirty="0">
                <a:latin typeface="Times New Roman" panose="02020603050405020304" pitchFamily="18" charset="0"/>
                <a:cs typeface="Times New Roman" panose="02020603050405020304" pitchFamily="18" charset="0"/>
              </a:rPr>
              <a:t> Ul Hassan, M Islam </a:t>
            </a:r>
            <a:r>
              <a:rPr lang="en-US" dirty="0" err="1">
                <a:latin typeface="Times New Roman" panose="02020603050405020304" pitchFamily="18" charset="0"/>
                <a:cs typeface="Times New Roman" panose="02020603050405020304" pitchFamily="18" charset="0"/>
              </a:rPr>
              <a:t>Tiwana</a:t>
            </a:r>
            <a:r>
              <a:rPr lang="en-US" dirty="0">
                <a:latin typeface="Times New Roman" panose="02020603050405020304" pitchFamily="18" charset="0"/>
                <a:cs typeface="Times New Roman" panose="02020603050405020304" pitchFamily="18" charset="0"/>
              </a:rPr>
              <a:t>, Waqar Shahid Qureshi and </a:t>
            </a:r>
            <a:r>
              <a:rPr lang="en-US" dirty="0" err="1">
                <a:latin typeface="Times New Roman" panose="02020603050405020304" pitchFamily="18" charset="0"/>
                <a:cs typeface="Times New Roman" panose="02020603050405020304" pitchFamily="18" charset="0"/>
              </a:rPr>
              <a:t>Eisa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Alanazi</a:t>
            </a:r>
            <a:r>
              <a:rPr lang="en-US" dirty="0">
                <a:latin typeface="Times New Roman" panose="02020603050405020304" pitchFamily="18" charset="0"/>
                <a:cs typeface="Times New Roman" panose="02020603050405020304" pitchFamily="18" charset="0"/>
              </a:rPr>
              <a:t>. </a:t>
            </a:r>
          </a:p>
          <a:p>
            <a:pPr marL="457200" indent="-457200">
              <a:lnSpc>
                <a:spcPct val="100000"/>
              </a:lnSpc>
              <a:buFont typeface="+mj-lt"/>
              <a:buAutoNum type="arabicPeriod" startAt="8"/>
            </a:pPr>
            <a:endParaRPr lang="en-US" dirty="0">
              <a:latin typeface="Times New Roman" panose="02020603050405020304" pitchFamily="18" charset="0"/>
              <a:cs typeface="Times New Roman" panose="02020603050405020304" pitchFamily="18" charset="0"/>
            </a:endParaRPr>
          </a:p>
          <a:p>
            <a:pPr lvl="1">
              <a:lnSpc>
                <a:spcPct val="10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dataset: VGGFACE2 dataset.  </a:t>
            </a:r>
          </a:p>
          <a:p>
            <a:pPr lvl="1">
              <a:lnSpc>
                <a:spcPct val="10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accuracy: model’s accuracy is 97.35% on the Labeled Faces in the wild (LFW) dataset, produced model given 99% accuracy</a:t>
            </a:r>
          </a:p>
          <a:p>
            <a:pPr lvl="1">
              <a:lnSpc>
                <a:spcPct val="10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Feature Extractor CNN and SVM classifier</a:t>
            </a:r>
          </a:p>
        </p:txBody>
      </p:sp>
    </p:spTree>
    <p:extLst>
      <p:ext uri="{BB962C8B-B14F-4D97-AF65-F5344CB8AC3E}">
        <p14:creationId xmlns:p14="http://schemas.microsoft.com/office/powerpoint/2010/main" val="2782785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3">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p:cTn id="17"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18"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19" dur="500"/>
                                        <p:tgtEl>
                                          <p:spTgt spid="3">
                                            <p:txEl>
                                              <p:pRg st="3" end="3"/>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 calcmode="lin" valueType="num">
                                      <p:cBhvr>
                                        <p:cTn id="22"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23"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24" dur="500"/>
                                        <p:tgtEl>
                                          <p:spTgt spid="3">
                                            <p:txEl>
                                              <p:pRg st="4" end="4"/>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p:cTn id="27"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28"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29"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1" y="782107"/>
            <a:ext cx="9601196" cy="1303867"/>
          </a:xfrm>
        </p:spPr>
        <p:txBody>
          <a:bodyPr/>
          <a:lstStyle/>
          <a:p>
            <a:r>
              <a:rPr lang="en-US" dirty="0">
                <a:latin typeface="Times New Roman" panose="02020603050405020304" pitchFamily="18" charset="0"/>
                <a:cs typeface="Times New Roman" panose="02020603050405020304" pitchFamily="18" charset="0"/>
              </a:rPr>
              <a:t>ABSTRACT</a:t>
            </a:r>
          </a:p>
        </p:txBody>
      </p:sp>
      <p:sp>
        <p:nvSpPr>
          <p:cNvPr id="3" name="Content Placeholder 2"/>
          <p:cNvSpPr>
            <a:spLocks noGrp="1"/>
          </p:cNvSpPr>
          <p:nvPr>
            <p:ph idx="1"/>
          </p:nvPr>
        </p:nvSpPr>
        <p:spPr>
          <a:xfrm>
            <a:off x="1295401" y="2556933"/>
            <a:ext cx="9601196" cy="3302330"/>
          </a:xfrm>
        </p:spPr>
        <p:txBody>
          <a:bodyPr>
            <a:normAutofit/>
          </a:bodyPr>
          <a:lstStyle/>
          <a:p>
            <a:pPr algn="just"/>
            <a:r>
              <a:rPr lang="en-US" sz="2400" dirty="0">
                <a:latin typeface="Times New Roman" panose="02020603050405020304" pitchFamily="18" charset="0"/>
                <a:cs typeface="Times New Roman" panose="02020603050405020304" pitchFamily="18" charset="0"/>
              </a:rPr>
              <a:t>The COVID-19 is an unparalleled crisis leading to huge number of casualties and security problems. In order to reduce the spread of coronavirus, people often wear masks to protect themselves. This makes the face recognition a very difficult task since certain parts of the face are hidden. </a:t>
            </a:r>
          </a:p>
          <a:p>
            <a:pPr algn="just"/>
            <a:r>
              <a:rPr lang="en-US" sz="2400" dirty="0">
                <a:latin typeface="Times New Roman" panose="02020603050405020304" pitchFamily="18" charset="0"/>
                <a:cs typeface="Times New Roman" panose="02020603050405020304" pitchFamily="18" charset="0"/>
              </a:rPr>
              <a:t>In our project, we propose a reliable method based on discarding the masked region and deep learning based features in order to address the problem of masked face recognition process.</a:t>
            </a:r>
          </a:p>
        </p:txBody>
      </p:sp>
    </p:spTree>
    <p:extLst>
      <p:ext uri="{BB962C8B-B14F-4D97-AF65-F5344CB8AC3E}">
        <p14:creationId xmlns:p14="http://schemas.microsoft.com/office/powerpoint/2010/main" val="4251982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
                                            <p:txEl>
                                              <p:pRg st="0" end="0"/>
                                            </p:txEl>
                                          </p:spTgt>
                                        </p:tgtEl>
                                      </p:cBhvr>
                                    </p:animEffect>
                                  </p:childTnLst>
                                </p:cTn>
                              </p:par>
                              <p:par>
                                <p:cTn id="16" presetID="53" presetClass="entr" presetSubtype="16"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02E700-A9CC-4DBE-932F-4CB707D1E875}"/>
              </a:ext>
            </a:extLst>
          </p:cNvPr>
          <p:cNvSpPr>
            <a:spLocks noGrp="1"/>
          </p:cNvSpPr>
          <p:nvPr>
            <p:ph idx="1"/>
          </p:nvPr>
        </p:nvSpPr>
        <p:spPr>
          <a:xfrm>
            <a:off x="1380478" y="1509296"/>
            <a:ext cx="10216342" cy="3839408"/>
          </a:xfrm>
        </p:spPr>
        <p:txBody>
          <a:bodyPr>
            <a:normAutofit fontScale="92500" lnSpcReduction="20000"/>
          </a:bodyPr>
          <a:lstStyle/>
          <a:p>
            <a:pPr>
              <a:lnSpc>
                <a:spcPct val="100000"/>
              </a:lnSpc>
              <a:buFont typeface="Wingdings" panose="05000000000000000000" pitchFamily="2" charset="2"/>
              <a:buChar char="§"/>
            </a:pPr>
            <a:r>
              <a:rPr lang="en-US" sz="2200" b="1" dirty="0">
                <a:latin typeface="Times New Roman" panose="02020603050405020304" pitchFamily="18" charset="0"/>
                <a:cs typeface="Times New Roman" panose="02020603050405020304" pitchFamily="18" charset="0"/>
              </a:rPr>
              <a:t>Title: </a:t>
            </a:r>
            <a:r>
              <a:rPr lang="en-US" sz="2200" dirty="0">
                <a:latin typeface="Times New Roman" panose="02020603050405020304" pitchFamily="18" charset="0"/>
                <a:cs typeface="Times New Roman" panose="02020603050405020304" pitchFamily="18" charset="0"/>
              </a:rPr>
              <a:t>Periocular Recognition in the Wild: Implementation of RGB-OCLBCP Dual-Stream CNN , 2018</a:t>
            </a:r>
          </a:p>
          <a:p>
            <a:pPr>
              <a:lnSpc>
                <a:spcPct val="100000"/>
              </a:lnSpc>
              <a:buFont typeface="Wingdings" panose="05000000000000000000" pitchFamily="2" charset="2"/>
              <a:buChar char="§"/>
            </a:pPr>
            <a:r>
              <a:rPr lang="en-US" sz="2200" b="1" dirty="0">
                <a:latin typeface="Times New Roman" panose="02020603050405020304" pitchFamily="18" charset="0"/>
                <a:cs typeface="Times New Roman" panose="02020603050405020304" pitchFamily="18" charset="0"/>
              </a:rPr>
              <a:t>Authors: </a:t>
            </a:r>
            <a:r>
              <a:rPr lang="en-US" sz="2200" dirty="0">
                <a:latin typeface="Times New Roman" panose="02020603050405020304" pitchFamily="18" charset="0"/>
                <a:cs typeface="Times New Roman" panose="02020603050405020304" pitchFamily="18" charset="0"/>
              </a:rPr>
              <a:t>Leslie Ching Ow Tiong, </a:t>
            </a:r>
            <a:r>
              <a:rPr lang="en-US" sz="2200" dirty="0" err="1">
                <a:latin typeface="Times New Roman" panose="02020603050405020304" pitchFamily="18" charset="0"/>
                <a:cs typeface="Times New Roman" panose="02020603050405020304" pitchFamily="18" charset="0"/>
              </a:rPr>
              <a:t>Yunli</a:t>
            </a:r>
            <a:r>
              <a:rPr lang="en-US" sz="2200" dirty="0">
                <a:latin typeface="Times New Roman" panose="02020603050405020304" pitchFamily="18" charset="0"/>
                <a:cs typeface="Times New Roman" panose="02020603050405020304" pitchFamily="18" charset="0"/>
              </a:rPr>
              <a:t> Lee and Andrew </a:t>
            </a:r>
            <a:r>
              <a:rPr lang="en-US" sz="2200" dirty="0" err="1">
                <a:latin typeface="Times New Roman" panose="02020603050405020304" pitchFamily="18" charset="0"/>
                <a:cs typeface="Times New Roman" panose="02020603050405020304" pitchFamily="18" charset="0"/>
              </a:rPr>
              <a:t>Beng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Jin</a:t>
            </a:r>
            <a:r>
              <a:rPr lang="en-US" sz="2200" dirty="0">
                <a:latin typeface="Times New Roman" panose="02020603050405020304" pitchFamily="18" charset="0"/>
                <a:cs typeface="Times New Roman" panose="02020603050405020304" pitchFamily="18" charset="0"/>
              </a:rPr>
              <a:t> Teoh.</a:t>
            </a:r>
          </a:p>
          <a:p>
            <a:pPr marL="0" indent="0">
              <a:lnSpc>
                <a:spcPct val="100000"/>
              </a:lnSpc>
              <a:buNone/>
            </a:pPr>
            <a:endParaRPr lang="en-US" sz="2200" dirty="0">
              <a:latin typeface="Times New Roman" panose="02020603050405020304" pitchFamily="18" charset="0"/>
              <a:cs typeface="Times New Roman" panose="02020603050405020304" pitchFamily="18" charset="0"/>
            </a:endParaRPr>
          </a:p>
          <a:p>
            <a:pPr lvl="1">
              <a:lnSpc>
                <a:spcPct val="100000"/>
              </a:lnSpc>
              <a:buFont typeface="Arial" panose="020B0604020202020204" pitchFamily="34" charset="0"/>
              <a:buChar char="•"/>
            </a:pPr>
            <a:r>
              <a:rPr lang="en-US" sz="2200" i="0" dirty="0">
                <a:latin typeface="Times New Roman" panose="02020603050405020304" pitchFamily="18" charset="0"/>
                <a:cs typeface="Times New Roman" panose="02020603050405020304" pitchFamily="18" charset="0"/>
              </a:rPr>
              <a:t>this paper proposes an RGB-OCLBCP dual-stream convolutional neural network, which accepts an RGB ocular image and a </a:t>
            </a:r>
            <a:r>
              <a:rPr lang="en-US" sz="2200" i="0" dirty="0" err="1">
                <a:latin typeface="Times New Roman" panose="02020603050405020304" pitchFamily="18" charset="0"/>
                <a:cs typeface="Times New Roman" panose="02020603050405020304" pitchFamily="18" charset="0"/>
              </a:rPr>
              <a:t>colour</a:t>
            </a:r>
            <a:r>
              <a:rPr lang="en-US" sz="2200" i="0" dirty="0">
                <a:latin typeface="Times New Roman" panose="02020603050405020304" pitchFamily="18" charset="0"/>
                <a:cs typeface="Times New Roman" panose="02020603050405020304" pitchFamily="18" charset="0"/>
              </a:rPr>
              <a:t>-based texture descriptor, namely Orthogonal Combination-Local Binary Coded Pattern (OCLBCP) for periocular recognition in the wild. </a:t>
            </a:r>
          </a:p>
          <a:p>
            <a:pPr lvl="1">
              <a:lnSpc>
                <a:spcPct val="100000"/>
              </a:lnSpc>
              <a:buFont typeface="Arial" panose="020B0604020202020204" pitchFamily="34" charset="0"/>
              <a:buChar char="•"/>
            </a:pPr>
            <a:r>
              <a:rPr lang="en-US" sz="2200" i="0" dirty="0">
                <a:latin typeface="Times New Roman" panose="02020603050405020304" pitchFamily="18" charset="0"/>
                <a:cs typeface="Times New Roman" panose="02020603050405020304" pitchFamily="18" charset="0"/>
              </a:rPr>
              <a:t>dataset:  Three publicly accessible databases, namely AR, CASIA-iris distance and </a:t>
            </a:r>
            <a:r>
              <a:rPr lang="en-US" sz="2200" i="0" dirty="0" err="1">
                <a:latin typeface="Times New Roman" panose="02020603050405020304" pitchFamily="18" charset="0"/>
                <a:cs typeface="Times New Roman" panose="02020603050405020304" pitchFamily="18" charset="0"/>
              </a:rPr>
              <a:t>UBIPr</a:t>
            </a:r>
            <a:r>
              <a:rPr lang="en-US" sz="2200" i="0" dirty="0">
                <a:latin typeface="Times New Roman" panose="02020603050405020304" pitchFamily="18" charset="0"/>
                <a:cs typeface="Times New Roman" panose="02020603050405020304" pitchFamily="18" charset="0"/>
              </a:rPr>
              <a:t>, have been used to evaluate the proposed network. </a:t>
            </a:r>
          </a:p>
          <a:p>
            <a:pPr lvl="1">
              <a:lnSpc>
                <a:spcPct val="100000"/>
              </a:lnSpc>
              <a:buFont typeface="Arial" panose="020B0604020202020204" pitchFamily="34" charset="0"/>
              <a:buChar char="•"/>
            </a:pPr>
            <a:r>
              <a:rPr lang="en-US" sz="2200" i="0" dirty="0">
                <a:latin typeface="Times New Roman" panose="02020603050405020304" pitchFamily="18" charset="0"/>
                <a:cs typeface="Times New Roman" panose="02020603050405020304" pitchFamily="18" charset="0"/>
              </a:rPr>
              <a:t>dual-stream Convolutional Neural Network (CNN)</a:t>
            </a:r>
          </a:p>
          <a:p>
            <a:pPr lvl="1">
              <a:lnSpc>
                <a:spcPct val="100000"/>
              </a:lnSpc>
              <a:buFont typeface="Arial" panose="020B0604020202020204" pitchFamily="34" charset="0"/>
              <a:buChar char="•"/>
            </a:pPr>
            <a:r>
              <a:rPr lang="en-US" sz="2200" i="0" dirty="0">
                <a:latin typeface="Times New Roman" panose="02020603050405020304" pitchFamily="18" charset="0"/>
                <a:cs typeface="Times New Roman" panose="02020603050405020304" pitchFamily="18" charset="0"/>
              </a:rPr>
              <a:t>accuracy 95%</a:t>
            </a:r>
          </a:p>
          <a:p>
            <a:endParaRPr lang="en-US" dirty="0"/>
          </a:p>
        </p:txBody>
      </p:sp>
    </p:spTree>
    <p:extLst>
      <p:ext uri="{BB962C8B-B14F-4D97-AF65-F5344CB8AC3E}">
        <p14:creationId xmlns:p14="http://schemas.microsoft.com/office/powerpoint/2010/main" val="3307577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3">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p:cTn id="17"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18"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19" dur="500"/>
                                        <p:tgtEl>
                                          <p:spTgt spid="3">
                                            <p:txEl>
                                              <p:pRg st="3" end="3"/>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 calcmode="lin" valueType="num">
                                      <p:cBhvr>
                                        <p:cTn id="22"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23"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24" dur="500"/>
                                        <p:tgtEl>
                                          <p:spTgt spid="3">
                                            <p:txEl>
                                              <p:pRg st="4" end="4"/>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p:cTn id="27"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28"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29" dur="500"/>
                                        <p:tgtEl>
                                          <p:spTgt spid="3">
                                            <p:txEl>
                                              <p:pRg st="5" end="5"/>
                                            </p:txEl>
                                          </p:spTgt>
                                        </p:tgtEl>
                                      </p:cBhvr>
                                    </p:animEffect>
                                  </p:childTnLst>
                                </p:cTn>
                              </p:par>
                              <p:par>
                                <p:cTn id="30" presetID="53" presetClass="entr" presetSubtype="16" fill="hold" nodeType="with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 calcmode="lin" valueType="num">
                                      <p:cBhvr>
                                        <p:cTn id="32"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33"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3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FE9717-39C4-4D30-BD75-0272D3AF20AA}"/>
              </a:ext>
            </a:extLst>
          </p:cNvPr>
          <p:cNvSpPr>
            <a:spLocks noGrp="1"/>
          </p:cNvSpPr>
          <p:nvPr>
            <p:ph idx="1"/>
          </p:nvPr>
        </p:nvSpPr>
        <p:spPr>
          <a:xfrm>
            <a:off x="1460377" y="1505042"/>
            <a:ext cx="10506722" cy="3847916"/>
          </a:xfrm>
        </p:spPr>
        <p:txBody>
          <a:bodyPr>
            <a:normAutofit/>
          </a:bodyPr>
          <a:lstStyle/>
          <a:p>
            <a:pPr>
              <a:lnSpc>
                <a:spcPct val="100000"/>
              </a:lnSpc>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Title: </a:t>
            </a:r>
            <a:r>
              <a:rPr lang="en-US" dirty="0">
                <a:latin typeface="Times New Roman" panose="02020603050405020304" pitchFamily="18" charset="0"/>
                <a:cs typeface="Times New Roman" panose="02020603050405020304" pitchFamily="18" charset="0"/>
              </a:rPr>
              <a:t>Dynamic feature matching for partial face recognition, 2018</a:t>
            </a:r>
          </a:p>
          <a:p>
            <a:pPr>
              <a:lnSpc>
                <a:spcPct val="100000"/>
              </a:lnSpc>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Authors: </a:t>
            </a:r>
            <a:r>
              <a:rPr lang="en-US" dirty="0">
                <a:latin typeface="Times New Roman" panose="02020603050405020304" pitchFamily="18" charset="0"/>
                <a:cs typeface="Times New Roman" panose="02020603050405020304" pitchFamily="18" charset="0"/>
              </a:rPr>
              <a:t>He, H. Li, Q. Zhang, and Z. Sun. </a:t>
            </a:r>
          </a:p>
          <a:p>
            <a:pPr marL="0" indent="0">
              <a:lnSpc>
                <a:spcPct val="100000"/>
              </a:lnSpc>
              <a:buNone/>
            </a:pPr>
            <a:endParaRPr lang="en-US" dirty="0">
              <a:latin typeface="Times New Roman" panose="02020603050405020304" pitchFamily="18" charset="0"/>
              <a:cs typeface="Times New Roman" panose="02020603050405020304" pitchFamily="18" charset="0"/>
            </a:endParaRPr>
          </a:p>
          <a:p>
            <a:pPr lvl="1">
              <a:lnSpc>
                <a:spcPct val="10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This paper proposes a novel partial face recognition approach, called dynamic feature matching (DFM), which combines fully convolutional networks and sparse representation classification (SRC) to address partial face recognition problem regardless of various face sizes </a:t>
            </a:r>
          </a:p>
          <a:p>
            <a:pPr lvl="1">
              <a:lnSpc>
                <a:spcPct val="10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dataset:  Gallery images from the LFW</a:t>
            </a:r>
          </a:p>
          <a:p>
            <a:pPr lvl="1">
              <a:lnSpc>
                <a:spcPct val="10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FCN( Fully Convolutional Network) algorithm method used for this.</a:t>
            </a:r>
          </a:p>
          <a:p>
            <a:pPr lvl="1">
              <a:lnSpc>
                <a:spcPct val="10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accuracy : 70.52% for single scale DFM and 76.16% for multi scale DFM.</a:t>
            </a:r>
          </a:p>
          <a:p>
            <a:pPr marL="530352" lvl="1" indent="0">
              <a:lnSpc>
                <a:spcPct val="100000"/>
              </a:lnSpc>
              <a:buNone/>
            </a:pPr>
            <a:endParaRPr lang="en-US" sz="1800" i="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1038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3">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p:cTn id="17"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18"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19" dur="500"/>
                                        <p:tgtEl>
                                          <p:spTgt spid="3">
                                            <p:txEl>
                                              <p:pRg st="3" end="3"/>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 calcmode="lin" valueType="num">
                                      <p:cBhvr>
                                        <p:cTn id="22"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23"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24" dur="500"/>
                                        <p:tgtEl>
                                          <p:spTgt spid="3">
                                            <p:txEl>
                                              <p:pRg st="4" end="4"/>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p:cTn id="27"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28"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29" dur="500"/>
                                        <p:tgtEl>
                                          <p:spTgt spid="3">
                                            <p:txEl>
                                              <p:pRg st="5" end="5"/>
                                            </p:txEl>
                                          </p:spTgt>
                                        </p:tgtEl>
                                      </p:cBhvr>
                                    </p:animEffect>
                                  </p:childTnLst>
                                </p:cTn>
                              </p:par>
                              <p:par>
                                <p:cTn id="30" presetID="53" presetClass="entr" presetSubtype="16" fill="hold" nodeType="with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 calcmode="lin" valueType="num">
                                      <p:cBhvr>
                                        <p:cTn id="32"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33"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3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77A017-6396-4986-BDA3-20F944F0BCFD}"/>
              </a:ext>
            </a:extLst>
          </p:cNvPr>
          <p:cNvSpPr>
            <a:spLocks noGrp="1"/>
          </p:cNvSpPr>
          <p:nvPr>
            <p:ph idx="1"/>
          </p:nvPr>
        </p:nvSpPr>
        <p:spPr>
          <a:xfrm>
            <a:off x="1211061" y="327364"/>
            <a:ext cx="10773793" cy="6203272"/>
          </a:xfrm>
        </p:spPr>
        <p:txBody>
          <a:bodyPr>
            <a:noAutofit/>
          </a:bodyPr>
          <a:lstStyle/>
          <a:p>
            <a:pPr>
              <a:lnSpc>
                <a:spcPct val="100000"/>
              </a:lnSpc>
              <a:buFont typeface="Wingdings" panose="05000000000000000000" pitchFamily="2" charset="2"/>
              <a:buChar char="§"/>
            </a:pPr>
            <a:r>
              <a:rPr lang="en-US" sz="1800" b="1" dirty="0">
                <a:latin typeface="Times New Roman" panose="02020603050405020304" pitchFamily="18" charset="0"/>
                <a:cs typeface="Times New Roman" panose="02020603050405020304" pitchFamily="18" charset="0"/>
              </a:rPr>
              <a:t>Title: </a:t>
            </a:r>
            <a:r>
              <a:rPr lang="en-US" sz="1800" dirty="0">
                <a:latin typeface="Times New Roman" panose="02020603050405020304" pitchFamily="18" charset="0"/>
                <a:cs typeface="Times New Roman" panose="02020603050405020304" pitchFamily="18" charset="0"/>
              </a:rPr>
              <a:t>Topology Preserving Structural Matching for Automatic Partial Face Recognition, 2018</a:t>
            </a:r>
          </a:p>
          <a:p>
            <a:pPr>
              <a:lnSpc>
                <a:spcPct val="100000"/>
              </a:lnSpc>
              <a:buFont typeface="Wingdings" panose="05000000000000000000" pitchFamily="2" charset="2"/>
              <a:buChar char="§"/>
            </a:pPr>
            <a:r>
              <a:rPr lang="en-US" sz="1800" b="1" dirty="0">
                <a:latin typeface="Times New Roman" panose="02020603050405020304" pitchFamily="18" charset="0"/>
                <a:cs typeface="Times New Roman" panose="02020603050405020304" pitchFamily="18" charset="0"/>
              </a:rPr>
              <a:t>Authors: </a:t>
            </a:r>
            <a:r>
              <a:rPr lang="en-US" sz="1800" dirty="0">
                <a:latin typeface="Times New Roman" panose="02020603050405020304" pitchFamily="18" charset="0"/>
                <a:cs typeface="Times New Roman" panose="02020603050405020304" pitchFamily="18" charset="0"/>
              </a:rPr>
              <a:t>Y. Duan, J. Lu, J. Feng, and J. Zhou.</a:t>
            </a:r>
          </a:p>
          <a:p>
            <a:pPr marL="0" indent="0">
              <a:lnSpc>
                <a:spcPct val="100000"/>
              </a:lnSpc>
              <a:buNone/>
            </a:pPr>
            <a:endParaRPr lang="en-US" sz="1800" dirty="0">
              <a:latin typeface="Times New Roman" panose="02020603050405020304" pitchFamily="18" charset="0"/>
              <a:cs typeface="Times New Roman" panose="02020603050405020304" pitchFamily="18" charset="0"/>
            </a:endParaRPr>
          </a:p>
          <a:p>
            <a:pPr lvl="1">
              <a:lnSpc>
                <a:spcPct val="100000"/>
              </a:lnSpc>
              <a:buFont typeface="Arial" panose="020B0604020202020204" pitchFamily="34" charset="0"/>
              <a:buChar char="•"/>
            </a:pPr>
            <a:r>
              <a:rPr lang="en-US" sz="1800" i="0" dirty="0">
                <a:latin typeface="Times New Roman" panose="02020603050405020304" pitchFamily="18" charset="0"/>
                <a:cs typeface="Times New Roman" panose="02020603050405020304" pitchFamily="18" charset="0"/>
              </a:rPr>
              <a:t>method </a:t>
            </a:r>
          </a:p>
          <a:p>
            <a:pPr marL="0" indent="0">
              <a:lnSpc>
                <a:spcPct val="100000"/>
              </a:lnSpc>
              <a:buNone/>
            </a:pPr>
            <a:r>
              <a:rPr lang="en-US" sz="1800" dirty="0">
                <a:latin typeface="Times New Roman" panose="02020603050405020304" pitchFamily="18" charset="0"/>
                <a:cs typeface="Times New Roman" panose="02020603050405020304" pitchFamily="18" charset="0"/>
              </a:rPr>
              <a:t>   	 - a topology preserving graph matching (TPGM) method for partial face recognition</a:t>
            </a:r>
          </a:p>
          <a:p>
            <a:pPr marL="0" indent="0">
              <a:lnSpc>
                <a:spcPct val="100000"/>
              </a:lnSpc>
              <a:buNone/>
            </a:pPr>
            <a:r>
              <a:rPr lang="en-US" sz="1800" dirty="0">
                <a:latin typeface="Times New Roman" panose="02020603050405020304" pitchFamily="18" charset="0"/>
                <a:cs typeface="Times New Roman" panose="02020603050405020304" pitchFamily="18" charset="0"/>
              </a:rPr>
              <a:t>  	 - CNN algorithm</a:t>
            </a:r>
          </a:p>
          <a:p>
            <a:pPr marL="0" indent="0">
              <a:lnSpc>
                <a:spcPct val="100000"/>
              </a:lnSpc>
              <a:buNone/>
            </a:pPr>
            <a:r>
              <a:rPr lang="en-US" sz="1800" dirty="0">
                <a:latin typeface="Times New Roman" panose="02020603050405020304" pitchFamily="18" charset="0"/>
                <a:cs typeface="Times New Roman" panose="02020603050405020304" pitchFamily="18" charset="0"/>
              </a:rPr>
              <a:t>	 - This paper is an extended version of their conference paper. There are several new contributions:</a:t>
            </a:r>
          </a:p>
          <a:p>
            <a:pPr marL="1844802" lvl="3" indent="-400050">
              <a:lnSpc>
                <a:spcPct val="100000"/>
              </a:lnSpc>
              <a:buFont typeface="+mj-lt"/>
              <a:buAutoNum type="romanLcPeriod"/>
            </a:pPr>
            <a:r>
              <a:rPr lang="en-US" i="0" dirty="0">
                <a:latin typeface="Times New Roman" panose="02020603050405020304" pitchFamily="18" charset="0"/>
                <a:cs typeface="Times New Roman" panose="02020603050405020304" pitchFamily="18" charset="0"/>
              </a:rPr>
              <a:t>They exploited higher order topological information to enhance the robustness of the transformation, where TPGM becomes a special case of the new TPSM.</a:t>
            </a:r>
          </a:p>
          <a:p>
            <a:pPr marL="1844802" lvl="3" indent="-400050">
              <a:lnSpc>
                <a:spcPct val="100000"/>
              </a:lnSpc>
              <a:buFont typeface="+mj-lt"/>
              <a:buAutoNum type="romanLcPeriod"/>
            </a:pPr>
            <a:r>
              <a:rPr lang="en-US" i="0" dirty="0">
                <a:latin typeface="Times New Roman" panose="02020603050405020304" pitchFamily="18" charset="0"/>
                <a:cs typeface="Times New Roman" panose="02020603050405020304" pitchFamily="18" charset="0"/>
              </a:rPr>
              <a:t>They extracted the </a:t>
            </a:r>
            <a:r>
              <a:rPr lang="en-US" i="0" dirty="0" err="1">
                <a:latin typeface="Times New Roman" panose="02020603050405020304" pitchFamily="18" charset="0"/>
                <a:cs typeface="Times New Roman" panose="02020603050405020304" pitchFamily="18" charset="0"/>
              </a:rPr>
              <a:t>SiftSurfSILBPCNN</a:t>
            </a:r>
            <a:r>
              <a:rPr lang="en-US" i="0" dirty="0">
                <a:latin typeface="Times New Roman" panose="02020603050405020304" pitchFamily="18" charset="0"/>
                <a:cs typeface="Times New Roman" panose="02020603050405020304" pitchFamily="18" charset="0"/>
              </a:rPr>
              <a:t> descriptor rather than </a:t>
            </a:r>
            <a:r>
              <a:rPr lang="en-US" i="0" dirty="0" err="1">
                <a:latin typeface="Times New Roman" panose="02020603050405020304" pitchFamily="18" charset="0"/>
                <a:cs typeface="Times New Roman" panose="02020603050405020304" pitchFamily="18" charset="0"/>
              </a:rPr>
              <a:t>SiftSurfSILBP</a:t>
            </a:r>
            <a:r>
              <a:rPr lang="en-US" i="0" dirty="0">
                <a:latin typeface="Times New Roman" panose="02020603050405020304" pitchFamily="18" charset="0"/>
                <a:cs typeface="Times New Roman" panose="02020603050405020304" pitchFamily="18" charset="0"/>
              </a:rPr>
              <a:t> to present stronger discriminative power.</a:t>
            </a:r>
          </a:p>
          <a:p>
            <a:pPr marL="1844802" lvl="3" indent="-400050">
              <a:lnSpc>
                <a:spcPct val="100000"/>
              </a:lnSpc>
              <a:buFont typeface="+mj-lt"/>
              <a:buAutoNum type="romanLcPeriod"/>
            </a:pPr>
            <a:r>
              <a:rPr lang="en-US" i="0">
                <a:latin typeface="Times New Roman" panose="02020603050405020304" pitchFamily="18" charset="0"/>
                <a:cs typeface="Times New Roman" panose="02020603050405020304" pitchFamily="18" charset="0"/>
              </a:rPr>
              <a:t>They </a:t>
            </a:r>
            <a:r>
              <a:rPr lang="en-US" i="0" dirty="0">
                <a:latin typeface="Times New Roman" panose="02020603050405020304" pitchFamily="18" charset="0"/>
                <a:cs typeface="Times New Roman" panose="02020603050405020304" pitchFamily="18" charset="0"/>
              </a:rPr>
              <a:t>conducted additional experiments on EYB and holistic face recognition settings of LFW and </a:t>
            </a:r>
            <a:r>
              <a:rPr lang="en-US" i="0" dirty="0" err="1">
                <a:latin typeface="Times New Roman" panose="02020603050405020304" pitchFamily="18" charset="0"/>
                <a:cs typeface="Times New Roman" panose="02020603050405020304" pitchFamily="18" charset="0"/>
              </a:rPr>
              <a:t>PubFig</a:t>
            </a:r>
            <a:r>
              <a:rPr lang="en-US" i="0" dirty="0">
                <a:latin typeface="Times New Roman" panose="02020603050405020304" pitchFamily="18" charset="0"/>
                <a:cs typeface="Times New Roman" panose="02020603050405020304" pitchFamily="18" charset="0"/>
              </a:rPr>
              <a:t> to show the effectiveness of the proposed methods.</a:t>
            </a:r>
            <a:endParaRPr lang="en-US" sz="1800" dirty="0">
              <a:latin typeface="Times New Roman" panose="02020603050405020304" pitchFamily="18" charset="0"/>
              <a:cs typeface="Times New Roman" panose="02020603050405020304" pitchFamily="18" charset="0"/>
            </a:endParaRPr>
          </a:p>
          <a:p>
            <a:pPr marL="0" indent="0">
              <a:lnSpc>
                <a:spcPct val="100000"/>
              </a:lnSpc>
              <a:buNone/>
            </a:pPr>
            <a:r>
              <a:rPr lang="en-US" sz="1800" dirty="0">
                <a:latin typeface="Times New Roman" panose="02020603050405020304" pitchFamily="18" charset="0"/>
                <a:cs typeface="Times New Roman" panose="02020603050405020304" pitchFamily="18" charset="0"/>
              </a:rPr>
              <a:t>	 - The proposed “</a:t>
            </a:r>
            <a:r>
              <a:rPr lang="en-US" sz="1800" dirty="0" err="1">
                <a:latin typeface="Times New Roman" panose="02020603050405020304" pitchFamily="18" charset="0"/>
                <a:cs typeface="Times New Roman" panose="02020603050405020304" pitchFamily="18" charset="0"/>
              </a:rPr>
              <a:t>SiftSurfSILBPCNN</a:t>
            </a:r>
            <a:r>
              <a:rPr lang="en-US" sz="1800" dirty="0">
                <a:latin typeface="Times New Roman" panose="02020603050405020304" pitchFamily="18" charset="0"/>
                <a:cs typeface="Times New Roman" panose="02020603050405020304" pitchFamily="18" charset="0"/>
              </a:rPr>
              <a:t>” combines the advantages of SIFT, SURF, SILBP and CNN,          	    showing robustness to rotation, scale and illumination, which is important for </a:t>
            </a:r>
            <a:r>
              <a:rPr lang="en-US" sz="1800" dirty="0" err="1">
                <a:latin typeface="Times New Roman" panose="02020603050405020304" pitchFamily="18" charset="0"/>
                <a:cs typeface="Times New Roman" panose="02020603050405020304" pitchFamily="18" charset="0"/>
              </a:rPr>
              <a:t>keypoint</a:t>
            </a:r>
            <a:r>
              <a:rPr lang="en-US" sz="1800" dirty="0">
                <a:latin typeface="Times New Roman" panose="02020603050405020304" pitchFamily="18" charset="0"/>
                <a:cs typeface="Times New Roman" panose="02020603050405020304" pitchFamily="18" charset="0"/>
              </a:rPr>
              <a:t> description. </a:t>
            </a:r>
            <a:endParaRPr lang="en-US" i="0" dirty="0">
              <a:latin typeface="Times New Roman" panose="02020603050405020304" pitchFamily="18" charset="0"/>
              <a:cs typeface="Times New Roman" panose="02020603050405020304" pitchFamily="18" charset="0"/>
            </a:endParaRPr>
          </a:p>
          <a:p>
            <a:pPr lvl="1">
              <a:lnSpc>
                <a:spcPct val="100000"/>
              </a:lnSpc>
              <a:buFont typeface="Arial" panose="020B0604020202020204" pitchFamily="34" charset="0"/>
              <a:buChar char="•"/>
            </a:pPr>
            <a:r>
              <a:rPr lang="en-US" sz="1800" i="0" dirty="0">
                <a:latin typeface="Times New Roman" panose="02020603050405020304" pitchFamily="18" charset="0"/>
                <a:cs typeface="Times New Roman" panose="02020603050405020304" pitchFamily="18" charset="0"/>
              </a:rPr>
              <a:t>dataset: Labeled Face in the Wild (LFW), </a:t>
            </a:r>
            <a:r>
              <a:rPr lang="en-US" sz="1800" i="0" dirty="0" err="1">
                <a:latin typeface="Times New Roman" panose="02020603050405020304" pitchFamily="18" charset="0"/>
                <a:cs typeface="Times New Roman" panose="02020603050405020304" pitchFamily="18" charset="0"/>
              </a:rPr>
              <a:t>PubFig</a:t>
            </a:r>
            <a:r>
              <a:rPr lang="en-US" sz="1800" i="0" dirty="0">
                <a:latin typeface="Times New Roman" panose="02020603050405020304" pitchFamily="18" charset="0"/>
                <a:cs typeface="Times New Roman" panose="02020603050405020304" pitchFamily="18" charset="0"/>
              </a:rPr>
              <a:t>, AR and Extended Yale B (EYB)</a:t>
            </a:r>
          </a:p>
          <a:p>
            <a:pPr lvl="1">
              <a:lnSpc>
                <a:spcPct val="100000"/>
              </a:lnSpc>
              <a:buFont typeface="Arial" panose="020B0604020202020204" pitchFamily="34" charset="0"/>
              <a:buChar char="•"/>
            </a:pPr>
            <a:r>
              <a:rPr lang="en-US" sz="1800" i="0" dirty="0">
                <a:latin typeface="Times New Roman" panose="02020603050405020304" pitchFamily="18" charset="0"/>
                <a:cs typeface="Times New Roman" panose="02020603050405020304" pitchFamily="18" charset="0"/>
              </a:rPr>
              <a:t>accuracy:74.33%</a:t>
            </a:r>
          </a:p>
        </p:txBody>
      </p:sp>
    </p:spTree>
    <p:extLst>
      <p:ext uri="{BB962C8B-B14F-4D97-AF65-F5344CB8AC3E}">
        <p14:creationId xmlns:p14="http://schemas.microsoft.com/office/powerpoint/2010/main" val="1306105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3">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p:cTn id="17"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18"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19" dur="500"/>
                                        <p:tgtEl>
                                          <p:spTgt spid="3">
                                            <p:txEl>
                                              <p:pRg st="3" end="3"/>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 calcmode="lin" valueType="num">
                                      <p:cBhvr>
                                        <p:cTn id="22"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23"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24" dur="500"/>
                                        <p:tgtEl>
                                          <p:spTgt spid="3">
                                            <p:txEl>
                                              <p:pRg st="4" end="4"/>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p:cTn id="27"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28"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29" dur="500"/>
                                        <p:tgtEl>
                                          <p:spTgt spid="3">
                                            <p:txEl>
                                              <p:pRg st="5" end="5"/>
                                            </p:txEl>
                                          </p:spTgt>
                                        </p:tgtEl>
                                      </p:cBhvr>
                                    </p:animEffect>
                                  </p:childTnLst>
                                </p:cTn>
                              </p:par>
                              <p:par>
                                <p:cTn id="30" presetID="53" presetClass="entr" presetSubtype="16" fill="hold" nodeType="with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 calcmode="lin" valueType="num">
                                      <p:cBhvr>
                                        <p:cTn id="32"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33"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34" dur="500"/>
                                        <p:tgtEl>
                                          <p:spTgt spid="3">
                                            <p:txEl>
                                              <p:pRg st="6" end="6"/>
                                            </p:txEl>
                                          </p:spTgt>
                                        </p:tgtEl>
                                      </p:cBhvr>
                                    </p:animEffect>
                                  </p:childTnLst>
                                </p:cTn>
                              </p:par>
                              <p:par>
                                <p:cTn id="35" presetID="53" presetClass="entr" presetSubtype="16" fill="hold"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 calcmode="lin" valueType="num">
                                      <p:cBhvr>
                                        <p:cTn id="37" dur="500" fill="hold"/>
                                        <p:tgtEl>
                                          <p:spTgt spid="3">
                                            <p:txEl>
                                              <p:pRg st="7" end="7"/>
                                            </p:txEl>
                                          </p:spTgt>
                                        </p:tgtEl>
                                        <p:attrNameLst>
                                          <p:attrName>ppt_w</p:attrName>
                                        </p:attrNameLst>
                                      </p:cBhvr>
                                      <p:tavLst>
                                        <p:tav tm="0">
                                          <p:val>
                                            <p:fltVal val="0"/>
                                          </p:val>
                                        </p:tav>
                                        <p:tav tm="100000">
                                          <p:val>
                                            <p:strVal val="#ppt_w"/>
                                          </p:val>
                                        </p:tav>
                                      </p:tavLst>
                                    </p:anim>
                                    <p:anim calcmode="lin" valueType="num">
                                      <p:cBhvr>
                                        <p:cTn id="38" dur="500" fill="hold"/>
                                        <p:tgtEl>
                                          <p:spTgt spid="3">
                                            <p:txEl>
                                              <p:pRg st="7" end="7"/>
                                            </p:txEl>
                                          </p:spTgt>
                                        </p:tgtEl>
                                        <p:attrNameLst>
                                          <p:attrName>ppt_h</p:attrName>
                                        </p:attrNameLst>
                                      </p:cBhvr>
                                      <p:tavLst>
                                        <p:tav tm="0">
                                          <p:val>
                                            <p:fltVal val="0"/>
                                          </p:val>
                                        </p:tav>
                                        <p:tav tm="100000">
                                          <p:val>
                                            <p:strVal val="#ppt_h"/>
                                          </p:val>
                                        </p:tav>
                                      </p:tavLst>
                                    </p:anim>
                                    <p:animEffect transition="in" filter="fade">
                                      <p:cBhvr>
                                        <p:cTn id="39" dur="500"/>
                                        <p:tgtEl>
                                          <p:spTgt spid="3">
                                            <p:txEl>
                                              <p:pRg st="7" end="7"/>
                                            </p:txEl>
                                          </p:spTgt>
                                        </p:tgtEl>
                                      </p:cBhvr>
                                    </p:animEffect>
                                  </p:childTnLst>
                                </p:cTn>
                              </p:par>
                              <p:par>
                                <p:cTn id="40" presetID="53" presetClass="entr" presetSubtype="16" fill="hold" nodeType="with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 calcmode="lin" valueType="num">
                                      <p:cBhvr>
                                        <p:cTn id="42" dur="500" fill="hold"/>
                                        <p:tgtEl>
                                          <p:spTgt spid="3">
                                            <p:txEl>
                                              <p:pRg st="8" end="8"/>
                                            </p:txEl>
                                          </p:spTgt>
                                        </p:tgtEl>
                                        <p:attrNameLst>
                                          <p:attrName>ppt_w</p:attrName>
                                        </p:attrNameLst>
                                      </p:cBhvr>
                                      <p:tavLst>
                                        <p:tav tm="0">
                                          <p:val>
                                            <p:fltVal val="0"/>
                                          </p:val>
                                        </p:tav>
                                        <p:tav tm="100000">
                                          <p:val>
                                            <p:strVal val="#ppt_w"/>
                                          </p:val>
                                        </p:tav>
                                      </p:tavLst>
                                    </p:anim>
                                    <p:anim calcmode="lin" valueType="num">
                                      <p:cBhvr>
                                        <p:cTn id="43" dur="500" fill="hold"/>
                                        <p:tgtEl>
                                          <p:spTgt spid="3">
                                            <p:txEl>
                                              <p:pRg st="8" end="8"/>
                                            </p:txEl>
                                          </p:spTgt>
                                        </p:tgtEl>
                                        <p:attrNameLst>
                                          <p:attrName>ppt_h</p:attrName>
                                        </p:attrNameLst>
                                      </p:cBhvr>
                                      <p:tavLst>
                                        <p:tav tm="0">
                                          <p:val>
                                            <p:fltVal val="0"/>
                                          </p:val>
                                        </p:tav>
                                        <p:tav tm="100000">
                                          <p:val>
                                            <p:strVal val="#ppt_h"/>
                                          </p:val>
                                        </p:tav>
                                      </p:tavLst>
                                    </p:anim>
                                    <p:animEffect transition="in" filter="fade">
                                      <p:cBhvr>
                                        <p:cTn id="44" dur="500"/>
                                        <p:tgtEl>
                                          <p:spTgt spid="3">
                                            <p:txEl>
                                              <p:pRg st="8" end="8"/>
                                            </p:txEl>
                                          </p:spTgt>
                                        </p:tgtEl>
                                      </p:cBhvr>
                                    </p:animEffect>
                                  </p:childTnLst>
                                </p:cTn>
                              </p:par>
                              <p:par>
                                <p:cTn id="45" presetID="53" presetClass="entr" presetSubtype="16" fill="hold" nodeType="with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 calcmode="lin" valueType="num">
                                      <p:cBhvr>
                                        <p:cTn id="47" dur="500" fill="hold"/>
                                        <p:tgtEl>
                                          <p:spTgt spid="3">
                                            <p:txEl>
                                              <p:pRg st="9" end="9"/>
                                            </p:txEl>
                                          </p:spTgt>
                                        </p:tgtEl>
                                        <p:attrNameLst>
                                          <p:attrName>ppt_w</p:attrName>
                                        </p:attrNameLst>
                                      </p:cBhvr>
                                      <p:tavLst>
                                        <p:tav tm="0">
                                          <p:val>
                                            <p:fltVal val="0"/>
                                          </p:val>
                                        </p:tav>
                                        <p:tav tm="100000">
                                          <p:val>
                                            <p:strVal val="#ppt_w"/>
                                          </p:val>
                                        </p:tav>
                                      </p:tavLst>
                                    </p:anim>
                                    <p:anim calcmode="lin" valueType="num">
                                      <p:cBhvr>
                                        <p:cTn id="48" dur="500" fill="hold"/>
                                        <p:tgtEl>
                                          <p:spTgt spid="3">
                                            <p:txEl>
                                              <p:pRg st="9" end="9"/>
                                            </p:txEl>
                                          </p:spTgt>
                                        </p:tgtEl>
                                        <p:attrNameLst>
                                          <p:attrName>ppt_h</p:attrName>
                                        </p:attrNameLst>
                                      </p:cBhvr>
                                      <p:tavLst>
                                        <p:tav tm="0">
                                          <p:val>
                                            <p:fltVal val="0"/>
                                          </p:val>
                                        </p:tav>
                                        <p:tav tm="100000">
                                          <p:val>
                                            <p:strVal val="#ppt_h"/>
                                          </p:val>
                                        </p:tav>
                                      </p:tavLst>
                                    </p:anim>
                                    <p:animEffect transition="in" filter="fade">
                                      <p:cBhvr>
                                        <p:cTn id="49" dur="500"/>
                                        <p:tgtEl>
                                          <p:spTgt spid="3">
                                            <p:txEl>
                                              <p:pRg st="9" end="9"/>
                                            </p:txEl>
                                          </p:spTgt>
                                        </p:tgtEl>
                                      </p:cBhvr>
                                    </p:animEffect>
                                  </p:childTnLst>
                                </p:cTn>
                              </p:par>
                              <p:par>
                                <p:cTn id="50" presetID="53" presetClass="entr" presetSubtype="16" fill="hold" nodeType="with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 calcmode="lin" valueType="num">
                                      <p:cBhvr>
                                        <p:cTn id="52" dur="500" fill="hold"/>
                                        <p:tgtEl>
                                          <p:spTgt spid="3">
                                            <p:txEl>
                                              <p:pRg st="10" end="10"/>
                                            </p:txEl>
                                          </p:spTgt>
                                        </p:tgtEl>
                                        <p:attrNameLst>
                                          <p:attrName>ppt_w</p:attrName>
                                        </p:attrNameLst>
                                      </p:cBhvr>
                                      <p:tavLst>
                                        <p:tav tm="0">
                                          <p:val>
                                            <p:fltVal val="0"/>
                                          </p:val>
                                        </p:tav>
                                        <p:tav tm="100000">
                                          <p:val>
                                            <p:strVal val="#ppt_w"/>
                                          </p:val>
                                        </p:tav>
                                      </p:tavLst>
                                    </p:anim>
                                    <p:anim calcmode="lin" valueType="num">
                                      <p:cBhvr>
                                        <p:cTn id="53" dur="500" fill="hold"/>
                                        <p:tgtEl>
                                          <p:spTgt spid="3">
                                            <p:txEl>
                                              <p:pRg st="10" end="10"/>
                                            </p:txEl>
                                          </p:spTgt>
                                        </p:tgtEl>
                                        <p:attrNameLst>
                                          <p:attrName>ppt_h</p:attrName>
                                        </p:attrNameLst>
                                      </p:cBhvr>
                                      <p:tavLst>
                                        <p:tav tm="0">
                                          <p:val>
                                            <p:fltVal val="0"/>
                                          </p:val>
                                        </p:tav>
                                        <p:tav tm="100000">
                                          <p:val>
                                            <p:strVal val="#ppt_h"/>
                                          </p:val>
                                        </p:tav>
                                      </p:tavLst>
                                    </p:anim>
                                    <p:animEffect transition="in" filter="fade">
                                      <p:cBhvr>
                                        <p:cTn id="54" dur="500"/>
                                        <p:tgtEl>
                                          <p:spTgt spid="3">
                                            <p:txEl>
                                              <p:pRg st="10" end="10"/>
                                            </p:txEl>
                                          </p:spTgt>
                                        </p:tgtEl>
                                      </p:cBhvr>
                                    </p:animEffect>
                                  </p:childTnLst>
                                </p:cTn>
                              </p:par>
                              <p:par>
                                <p:cTn id="55" presetID="53" presetClass="entr" presetSubtype="16" fill="hold" nodeType="withEffect">
                                  <p:stCondLst>
                                    <p:cond delay="0"/>
                                  </p:stCondLst>
                                  <p:childTnLst>
                                    <p:set>
                                      <p:cBhvr>
                                        <p:cTn id="56" dur="1" fill="hold">
                                          <p:stCondLst>
                                            <p:cond delay="0"/>
                                          </p:stCondLst>
                                        </p:cTn>
                                        <p:tgtEl>
                                          <p:spTgt spid="3">
                                            <p:txEl>
                                              <p:pRg st="11" end="11"/>
                                            </p:txEl>
                                          </p:spTgt>
                                        </p:tgtEl>
                                        <p:attrNameLst>
                                          <p:attrName>style.visibility</p:attrName>
                                        </p:attrNameLst>
                                      </p:cBhvr>
                                      <p:to>
                                        <p:strVal val="visible"/>
                                      </p:to>
                                    </p:set>
                                    <p:anim calcmode="lin" valueType="num">
                                      <p:cBhvr>
                                        <p:cTn id="57" dur="500" fill="hold"/>
                                        <p:tgtEl>
                                          <p:spTgt spid="3">
                                            <p:txEl>
                                              <p:pRg st="11" end="11"/>
                                            </p:txEl>
                                          </p:spTgt>
                                        </p:tgtEl>
                                        <p:attrNameLst>
                                          <p:attrName>ppt_w</p:attrName>
                                        </p:attrNameLst>
                                      </p:cBhvr>
                                      <p:tavLst>
                                        <p:tav tm="0">
                                          <p:val>
                                            <p:fltVal val="0"/>
                                          </p:val>
                                        </p:tav>
                                        <p:tav tm="100000">
                                          <p:val>
                                            <p:strVal val="#ppt_w"/>
                                          </p:val>
                                        </p:tav>
                                      </p:tavLst>
                                    </p:anim>
                                    <p:anim calcmode="lin" valueType="num">
                                      <p:cBhvr>
                                        <p:cTn id="58" dur="500" fill="hold"/>
                                        <p:tgtEl>
                                          <p:spTgt spid="3">
                                            <p:txEl>
                                              <p:pRg st="11" end="11"/>
                                            </p:txEl>
                                          </p:spTgt>
                                        </p:tgtEl>
                                        <p:attrNameLst>
                                          <p:attrName>ppt_h</p:attrName>
                                        </p:attrNameLst>
                                      </p:cBhvr>
                                      <p:tavLst>
                                        <p:tav tm="0">
                                          <p:val>
                                            <p:fltVal val="0"/>
                                          </p:val>
                                        </p:tav>
                                        <p:tav tm="100000">
                                          <p:val>
                                            <p:strVal val="#ppt_h"/>
                                          </p:val>
                                        </p:tav>
                                      </p:tavLst>
                                    </p:anim>
                                    <p:animEffect transition="in" filter="fade">
                                      <p:cBhvr>
                                        <p:cTn id="59" dur="500"/>
                                        <p:tgtEl>
                                          <p:spTgt spid="3">
                                            <p:txEl>
                                              <p:pRg st="11" end="11"/>
                                            </p:txEl>
                                          </p:spTgt>
                                        </p:tgtEl>
                                      </p:cBhvr>
                                    </p:animEffect>
                                  </p:childTnLst>
                                </p:cTn>
                              </p:par>
                              <p:par>
                                <p:cTn id="60" presetID="53" presetClass="entr" presetSubtype="16" fill="hold" nodeType="withEffect">
                                  <p:stCondLst>
                                    <p:cond delay="0"/>
                                  </p:stCondLst>
                                  <p:childTnLst>
                                    <p:set>
                                      <p:cBhvr>
                                        <p:cTn id="61" dur="1" fill="hold">
                                          <p:stCondLst>
                                            <p:cond delay="0"/>
                                          </p:stCondLst>
                                        </p:cTn>
                                        <p:tgtEl>
                                          <p:spTgt spid="3">
                                            <p:txEl>
                                              <p:pRg st="12" end="12"/>
                                            </p:txEl>
                                          </p:spTgt>
                                        </p:tgtEl>
                                        <p:attrNameLst>
                                          <p:attrName>style.visibility</p:attrName>
                                        </p:attrNameLst>
                                      </p:cBhvr>
                                      <p:to>
                                        <p:strVal val="visible"/>
                                      </p:to>
                                    </p:set>
                                    <p:anim calcmode="lin" valueType="num">
                                      <p:cBhvr>
                                        <p:cTn id="62" dur="500" fill="hold"/>
                                        <p:tgtEl>
                                          <p:spTgt spid="3">
                                            <p:txEl>
                                              <p:pRg st="12" end="12"/>
                                            </p:txEl>
                                          </p:spTgt>
                                        </p:tgtEl>
                                        <p:attrNameLst>
                                          <p:attrName>ppt_w</p:attrName>
                                        </p:attrNameLst>
                                      </p:cBhvr>
                                      <p:tavLst>
                                        <p:tav tm="0">
                                          <p:val>
                                            <p:fltVal val="0"/>
                                          </p:val>
                                        </p:tav>
                                        <p:tav tm="100000">
                                          <p:val>
                                            <p:strVal val="#ppt_w"/>
                                          </p:val>
                                        </p:tav>
                                      </p:tavLst>
                                    </p:anim>
                                    <p:anim calcmode="lin" valueType="num">
                                      <p:cBhvr>
                                        <p:cTn id="63" dur="500" fill="hold"/>
                                        <p:tgtEl>
                                          <p:spTgt spid="3">
                                            <p:txEl>
                                              <p:pRg st="12" end="12"/>
                                            </p:txEl>
                                          </p:spTgt>
                                        </p:tgtEl>
                                        <p:attrNameLst>
                                          <p:attrName>ppt_h</p:attrName>
                                        </p:attrNameLst>
                                      </p:cBhvr>
                                      <p:tavLst>
                                        <p:tav tm="0">
                                          <p:val>
                                            <p:fltVal val="0"/>
                                          </p:val>
                                        </p:tav>
                                        <p:tav tm="100000">
                                          <p:val>
                                            <p:strVal val="#ppt_h"/>
                                          </p:val>
                                        </p:tav>
                                      </p:tavLst>
                                    </p:anim>
                                    <p:animEffect transition="in" filter="fade">
                                      <p:cBhvr>
                                        <p:cTn id="64"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F7E8D9-C2B2-4A86-9464-C96187191659}"/>
              </a:ext>
            </a:extLst>
          </p:cNvPr>
          <p:cNvSpPr>
            <a:spLocks noGrp="1"/>
          </p:cNvSpPr>
          <p:nvPr>
            <p:ph idx="1"/>
          </p:nvPr>
        </p:nvSpPr>
        <p:spPr>
          <a:xfrm>
            <a:off x="1301688" y="837830"/>
            <a:ext cx="10440880" cy="5182340"/>
          </a:xfrm>
        </p:spPr>
        <p:txBody>
          <a:bodyPr>
            <a:normAutofit fontScale="92500" lnSpcReduction="10000"/>
          </a:bodyPr>
          <a:lstStyle/>
          <a:p>
            <a:pPr>
              <a:lnSpc>
                <a:spcPct val="110000"/>
              </a:lnSpc>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Title: </a:t>
            </a:r>
            <a:r>
              <a:rPr lang="en-US" dirty="0">
                <a:latin typeface="Times New Roman" panose="02020603050405020304" pitchFamily="18" charset="0"/>
                <a:cs typeface="Times New Roman" panose="02020603050405020304" pitchFamily="18" charset="0"/>
              </a:rPr>
              <a:t>High-Speed Face Recognition Based on Discrete Cosine Transform and RBF Neural Networks, 2005</a:t>
            </a:r>
          </a:p>
          <a:p>
            <a:pPr>
              <a:lnSpc>
                <a:spcPct val="110000"/>
              </a:lnSpc>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Authors: </a:t>
            </a:r>
            <a:r>
              <a:rPr lang="en-US" dirty="0">
                <a:latin typeface="Times New Roman" panose="02020603050405020304" pitchFamily="18" charset="0"/>
                <a:cs typeface="Times New Roman" panose="02020603050405020304" pitchFamily="18" charset="0"/>
              </a:rPr>
              <a:t>Meng </a:t>
            </a:r>
            <a:r>
              <a:rPr lang="en-US" dirty="0" err="1">
                <a:latin typeface="Times New Roman" panose="02020603050405020304" pitchFamily="18" charset="0"/>
                <a:cs typeface="Times New Roman" panose="02020603050405020304" pitchFamily="18" charset="0"/>
              </a:rPr>
              <a:t>Joo</a:t>
            </a:r>
            <a:r>
              <a:rPr lang="en-US" dirty="0">
                <a:latin typeface="Times New Roman" panose="02020603050405020304" pitchFamily="18" charset="0"/>
                <a:cs typeface="Times New Roman" panose="02020603050405020304" pitchFamily="18" charset="0"/>
              </a:rPr>
              <a:t> Er, </a:t>
            </a:r>
            <a:r>
              <a:rPr lang="en-US" dirty="0" err="1">
                <a:latin typeface="Times New Roman" panose="02020603050405020304" pitchFamily="18" charset="0"/>
                <a:cs typeface="Times New Roman" panose="02020603050405020304" pitchFamily="18" charset="0"/>
              </a:rPr>
              <a:t>Weilong</a:t>
            </a:r>
            <a:r>
              <a:rPr lang="en-US" dirty="0">
                <a:latin typeface="Times New Roman" panose="02020603050405020304" pitchFamily="18" charset="0"/>
                <a:cs typeface="Times New Roman" panose="02020603050405020304" pitchFamily="18" charset="0"/>
              </a:rPr>
              <a:t> Chen, and </a:t>
            </a:r>
            <a:r>
              <a:rPr lang="en-US" dirty="0" err="1">
                <a:latin typeface="Times New Roman" panose="02020603050405020304" pitchFamily="18" charset="0"/>
                <a:cs typeface="Times New Roman" panose="02020603050405020304" pitchFamily="18" charset="0"/>
              </a:rPr>
              <a:t>Shiqian</a:t>
            </a:r>
            <a:r>
              <a:rPr lang="en-US" dirty="0">
                <a:latin typeface="Times New Roman" panose="02020603050405020304" pitchFamily="18" charset="0"/>
                <a:cs typeface="Times New Roman" panose="02020603050405020304" pitchFamily="18" charset="0"/>
              </a:rPr>
              <a:t> Wu, Member, IEEE.</a:t>
            </a:r>
          </a:p>
          <a:p>
            <a:pPr marL="0" indent="0">
              <a:lnSpc>
                <a:spcPct val="110000"/>
              </a:lnSpc>
              <a:buNone/>
            </a:pPr>
            <a:endParaRPr lang="en-US" dirty="0">
              <a:latin typeface="Times New Roman" panose="02020603050405020304" pitchFamily="18" charset="0"/>
              <a:cs typeface="Times New Roman" panose="02020603050405020304" pitchFamily="18" charset="0"/>
            </a:endParaRPr>
          </a:p>
          <a:p>
            <a:pPr lvl="1">
              <a:lnSpc>
                <a:spcPct val="11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In this paper, an efficient method for high-speed face recognition based on the discrete cosine transform (DCT), the Fisher’s linear discriminant (FLD) and radial basis function  (RBF) neural networks is presented.</a:t>
            </a:r>
          </a:p>
          <a:p>
            <a:pPr lvl="1">
              <a:lnSpc>
                <a:spcPct val="11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Discrete transform cosine is applied for dimensionality reduction and then the selected low-frequency DCT coefficient vectors are fed into a multilayer perceptron (MLP) classifier , Fisher’s linear discriminant and radial belief network(RBF)</a:t>
            </a:r>
          </a:p>
          <a:p>
            <a:pPr lvl="1">
              <a:lnSpc>
                <a:spcPct val="110000"/>
              </a:lnSpc>
              <a:buFont typeface="Arial" panose="020B0604020202020204" pitchFamily="34" charset="0"/>
              <a:buChar char="•"/>
            </a:pPr>
            <a:r>
              <a:rPr lang="en-US" i="0" dirty="0">
                <a:latin typeface="Times New Roman" panose="02020603050405020304" pitchFamily="18" charset="0"/>
                <a:cs typeface="Times New Roman" panose="02020603050405020304" pitchFamily="18" charset="0"/>
              </a:rPr>
              <a:t>dataset: </a:t>
            </a:r>
          </a:p>
          <a:p>
            <a:pPr marL="1387602" lvl="2" indent="-400050">
              <a:lnSpc>
                <a:spcPct val="110000"/>
              </a:lnSpc>
              <a:buFont typeface="+mj-lt"/>
              <a:buAutoNum type="romanLcPeriod"/>
            </a:pPr>
            <a:r>
              <a:rPr lang="en-US" sz="2000" dirty="0">
                <a:latin typeface="Times New Roman" panose="02020603050405020304" pitchFamily="18" charset="0"/>
                <a:cs typeface="Times New Roman" panose="02020603050405020304" pitchFamily="18" charset="0"/>
              </a:rPr>
              <a:t>The Olivetti Research Laboratory (ORL) database; </a:t>
            </a:r>
          </a:p>
          <a:p>
            <a:pPr marL="1387602" lvl="2" indent="-400050">
              <a:lnSpc>
                <a:spcPct val="110000"/>
              </a:lnSpc>
              <a:buFont typeface="+mj-lt"/>
              <a:buAutoNum type="romanLcPeriod"/>
            </a:pPr>
            <a:r>
              <a:rPr lang="en-US" sz="2000" dirty="0">
                <a:latin typeface="Times New Roman" panose="02020603050405020304" pitchFamily="18" charset="0"/>
                <a:cs typeface="Times New Roman" panose="02020603050405020304" pitchFamily="18" charset="0"/>
              </a:rPr>
              <a:t>The FERET database; </a:t>
            </a:r>
          </a:p>
          <a:p>
            <a:pPr marL="1387602" lvl="2" indent="-400050">
              <a:lnSpc>
                <a:spcPct val="110000"/>
              </a:lnSpc>
              <a:buFont typeface="+mj-lt"/>
              <a:buAutoNum type="romanLcPeriod"/>
            </a:pPr>
            <a:r>
              <a:rPr lang="en-US" sz="2000" dirty="0">
                <a:latin typeface="Times New Roman" panose="02020603050405020304" pitchFamily="18" charset="0"/>
                <a:cs typeface="Times New Roman" panose="02020603050405020304" pitchFamily="18" charset="0"/>
              </a:rPr>
              <a:t>The Yale database.</a:t>
            </a:r>
          </a:p>
          <a:p>
            <a:pPr marL="0" indent="0">
              <a:buNone/>
            </a:pPr>
            <a:endParaRPr lang="en-US" sz="1800" dirty="0"/>
          </a:p>
        </p:txBody>
      </p:sp>
    </p:spTree>
    <p:extLst>
      <p:ext uri="{BB962C8B-B14F-4D97-AF65-F5344CB8AC3E}">
        <p14:creationId xmlns:p14="http://schemas.microsoft.com/office/powerpoint/2010/main" val="1813607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3">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p:cTn id="17"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18"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19" dur="500"/>
                                        <p:tgtEl>
                                          <p:spTgt spid="3">
                                            <p:txEl>
                                              <p:pRg st="3" end="3"/>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 calcmode="lin" valueType="num">
                                      <p:cBhvr>
                                        <p:cTn id="22"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23"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24" dur="500"/>
                                        <p:tgtEl>
                                          <p:spTgt spid="3">
                                            <p:txEl>
                                              <p:pRg st="4" end="4"/>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p:cTn id="27"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28"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29" dur="500"/>
                                        <p:tgtEl>
                                          <p:spTgt spid="3">
                                            <p:txEl>
                                              <p:pRg st="5" end="5"/>
                                            </p:txEl>
                                          </p:spTgt>
                                        </p:tgtEl>
                                      </p:cBhvr>
                                    </p:animEffect>
                                  </p:childTnLst>
                                </p:cTn>
                              </p:par>
                              <p:par>
                                <p:cTn id="30" presetID="53" presetClass="entr" presetSubtype="16" fill="hold" nodeType="with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 calcmode="lin" valueType="num">
                                      <p:cBhvr>
                                        <p:cTn id="32"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33"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34" dur="500"/>
                                        <p:tgtEl>
                                          <p:spTgt spid="3">
                                            <p:txEl>
                                              <p:pRg st="6" end="6"/>
                                            </p:txEl>
                                          </p:spTgt>
                                        </p:tgtEl>
                                      </p:cBhvr>
                                    </p:animEffect>
                                  </p:childTnLst>
                                </p:cTn>
                              </p:par>
                              <p:par>
                                <p:cTn id="35" presetID="53" presetClass="entr" presetSubtype="16" fill="hold"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 calcmode="lin" valueType="num">
                                      <p:cBhvr>
                                        <p:cTn id="37" dur="500" fill="hold"/>
                                        <p:tgtEl>
                                          <p:spTgt spid="3">
                                            <p:txEl>
                                              <p:pRg st="7" end="7"/>
                                            </p:txEl>
                                          </p:spTgt>
                                        </p:tgtEl>
                                        <p:attrNameLst>
                                          <p:attrName>ppt_w</p:attrName>
                                        </p:attrNameLst>
                                      </p:cBhvr>
                                      <p:tavLst>
                                        <p:tav tm="0">
                                          <p:val>
                                            <p:fltVal val="0"/>
                                          </p:val>
                                        </p:tav>
                                        <p:tav tm="100000">
                                          <p:val>
                                            <p:strVal val="#ppt_w"/>
                                          </p:val>
                                        </p:tav>
                                      </p:tavLst>
                                    </p:anim>
                                    <p:anim calcmode="lin" valueType="num">
                                      <p:cBhvr>
                                        <p:cTn id="38" dur="500" fill="hold"/>
                                        <p:tgtEl>
                                          <p:spTgt spid="3">
                                            <p:txEl>
                                              <p:pRg st="7" end="7"/>
                                            </p:txEl>
                                          </p:spTgt>
                                        </p:tgtEl>
                                        <p:attrNameLst>
                                          <p:attrName>ppt_h</p:attrName>
                                        </p:attrNameLst>
                                      </p:cBhvr>
                                      <p:tavLst>
                                        <p:tav tm="0">
                                          <p:val>
                                            <p:fltVal val="0"/>
                                          </p:val>
                                        </p:tav>
                                        <p:tav tm="100000">
                                          <p:val>
                                            <p:strVal val="#ppt_h"/>
                                          </p:val>
                                        </p:tav>
                                      </p:tavLst>
                                    </p:anim>
                                    <p:animEffect transition="in" filter="fade">
                                      <p:cBhvr>
                                        <p:cTn id="39" dur="500"/>
                                        <p:tgtEl>
                                          <p:spTgt spid="3">
                                            <p:txEl>
                                              <p:pRg st="7" end="7"/>
                                            </p:txEl>
                                          </p:spTgt>
                                        </p:tgtEl>
                                      </p:cBhvr>
                                    </p:animEffect>
                                  </p:childTnLst>
                                </p:cTn>
                              </p:par>
                              <p:par>
                                <p:cTn id="40" presetID="53" presetClass="entr" presetSubtype="16" fill="hold" nodeType="with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 calcmode="lin" valueType="num">
                                      <p:cBhvr>
                                        <p:cTn id="42" dur="500" fill="hold"/>
                                        <p:tgtEl>
                                          <p:spTgt spid="3">
                                            <p:txEl>
                                              <p:pRg st="8" end="8"/>
                                            </p:txEl>
                                          </p:spTgt>
                                        </p:tgtEl>
                                        <p:attrNameLst>
                                          <p:attrName>ppt_w</p:attrName>
                                        </p:attrNameLst>
                                      </p:cBhvr>
                                      <p:tavLst>
                                        <p:tav tm="0">
                                          <p:val>
                                            <p:fltVal val="0"/>
                                          </p:val>
                                        </p:tav>
                                        <p:tav tm="100000">
                                          <p:val>
                                            <p:strVal val="#ppt_w"/>
                                          </p:val>
                                        </p:tav>
                                      </p:tavLst>
                                    </p:anim>
                                    <p:anim calcmode="lin" valueType="num">
                                      <p:cBhvr>
                                        <p:cTn id="43" dur="500" fill="hold"/>
                                        <p:tgtEl>
                                          <p:spTgt spid="3">
                                            <p:txEl>
                                              <p:pRg st="8" end="8"/>
                                            </p:txEl>
                                          </p:spTgt>
                                        </p:tgtEl>
                                        <p:attrNameLst>
                                          <p:attrName>ppt_h</p:attrName>
                                        </p:attrNameLst>
                                      </p:cBhvr>
                                      <p:tavLst>
                                        <p:tav tm="0">
                                          <p:val>
                                            <p:fltVal val="0"/>
                                          </p:val>
                                        </p:tav>
                                        <p:tav tm="100000">
                                          <p:val>
                                            <p:strVal val="#ppt_h"/>
                                          </p:val>
                                        </p:tav>
                                      </p:tavLst>
                                    </p:anim>
                                    <p:animEffect transition="in" filter="fade">
                                      <p:cBhvr>
                                        <p:cTn id="4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745A6-DB10-46C2-8BB6-71D178AC0C1A}"/>
              </a:ext>
            </a:extLst>
          </p:cNvPr>
          <p:cNvSpPr>
            <a:spLocks noGrp="1"/>
          </p:cNvSpPr>
          <p:nvPr>
            <p:ph type="title"/>
          </p:nvPr>
        </p:nvSpPr>
        <p:spPr/>
        <p:txBody>
          <a:bodyPr>
            <a:normAutofit fontScale="90000"/>
          </a:bodyPr>
          <a:lstStyle/>
          <a:p>
            <a:r>
              <a:rPr lang="en-US" sz="4400" dirty="0">
                <a:solidFill>
                  <a:schemeClr val="tx1"/>
                </a:solidFill>
                <a:latin typeface="Times New Roman" pitchFamily="18" charset="0"/>
                <a:cs typeface="Times New Roman" pitchFamily="18" charset="0"/>
              </a:rPr>
              <a:t>COMPARISON WITH EXISTING SYSTEMS</a:t>
            </a:r>
            <a:br>
              <a:rPr lang="en-US" sz="4400" dirty="0">
                <a:solidFill>
                  <a:schemeClr val="tx1"/>
                </a:solidFill>
                <a:latin typeface="Times New Roman" pitchFamily="18" charset="0"/>
                <a:cs typeface="Times New Roman" pitchFamily="18" charset="0"/>
              </a:rPr>
            </a:br>
            <a:endParaRPr lang="en-US" dirty="0"/>
          </a:p>
        </p:txBody>
      </p:sp>
      <p:sp>
        <p:nvSpPr>
          <p:cNvPr id="3" name="Content Placeholder 2">
            <a:extLst>
              <a:ext uri="{FF2B5EF4-FFF2-40B4-BE49-F238E27FC236}">
                <a16:creationId xmlns:a16="http://schemas.microsoft.com/office/drawing/2014/main" id="{792E2D58-8B45-49B2-843E-618BC175C799}"/>
              </a:ext>
            </a:extLst>
          </p:cNvPr>
          <p:cNvSpPr>
            <a:spLocks noGrp="1"/>
          </p:cNvSpPr>
          <p:nvPr>
            <p:ph idx="1"/>
          </p:nvPr>
        </p:nvSpPr>
        <p:spPr>
          <a:xfrm>
            <a:off x="1371599" y="2286000"/>
            <a:ext cx="10426823" cy="3821837"/>
          </a:xfrm>
        </p:spPr>
        <p:txBody>
          <a:bodyPr/>
          <a:lstStyle/>
          <a:p>
            <a:r>
              <a:rPr lang="en-US" dirty="0">
                <a:latin typeface="Times New Roman" panose="02020603050405020304" pitchFamily="18" charset="0"/>
                <a:cs typeface="Times New Roman" panose="02020603050405020304" pitchFamily="18" charset="0"/>
              </a:rPr>
              <a:t>Face recognition has a long history. The human face is not an ideal modality compared to other biometric traits; it is typically less precise than other biometric modalities such as iris or fingerprint. However, the face has the advantages that make it one of the most favored biometric characteristics for identity recognition.</a:t>
            </a:r>
          </a:p>
          <a:p>
            <a:r>
              <a:rPr lang="en-US" b="0" i="0" dirty="0">
                <a:solidFill>
                  <a:srgbClr val="222222"/>
                </a:solidFill>
                <a:effectLst/>
                <a:latin typeface="Times New Roman" panose="02020603050405020304" pitchFamily="18" charset="0"/>
                <a:cs typeface="Times New Roman" panose="02020603050405020304" pitchFamily="18" charset="0"/>
              </a:rPr>
              <a:t>Because of artificial intelligence technologies, significant advances in face recognition have occurred. </a:t>
            </a:r>
          </a:p>
          <a:p>
            <a:r>
              <a:rPr lang="en-US" b="0" i="0" dirty="0">
                <a:solidFill>
                  <a:srgbClr val="222222"/>
                </a:solidFill>
                <a:effectLst/>
                <a:latin typeface="Times New Roman" panose="02020603050405020304" pitchFamily="18" charset="0"/>
                <a:cs typeface="Times New Roman" panose="02020603050405020304" pitchFamily="18" charset="0"/>
              </a:rPr>
              <a:t>In early times, research interests were mainly focused on face recognition under controlled conditions where simple classical approaches provided excellent performance. </a:t>
            </a:r>
          </a:p>
          <a:p>
            <a:r>
              <a:rPr lang="en-US" b="0" i="0" dirty="0">
                <a:solidFill>
                  <a:srgbClr val="222222"/>
                </a:solidFill>
                <a:effectLst/>
                <a:latin typeface="Times New Roman" panose="02020603050405020304" pitchFamily="18" charset="0"/>
                <a:cs typeface="Times New Roman" panose="02020603050405020304" pitchFamily="18" charset="0"/>
              </a:rPr>
              <a:t>Today, the focus of research is on unconstrained conditions in which deep learning technology has gained more popularity as it offers strong robustness against the numerous variations that can alter the recognition process.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74807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
                                            <p:txEl>
                                              <p:pRg st="0" end="0"/>
                                            </p:txEl>
                                          </p:spTgt>
                                        </p:tgtEl>
                                      </p:cBhvr>
                                    </p:animEffect>
                                  </p:childTnLst>
                                </p:cTn>
                              </p:par>
                              <p:par>
                                <p:cTn id="16" presetID="53" presetClass="entr" presetSubtype="16"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0" dur="500"/>
                                        <p:tgtEl>
                                          <p:spTgt spid="3">
                                            <p:txEl>
                                              <p:pRg st="1" end="1"/>
                                            </p:txEl>
                                          </p:spTgt>
                                        </p:tgtEl>
                                      </p:cBhvr>
                                    </p:animEffect>
                                  </p:childTnLst>
                                </p:cTn>
                              </p:par>
                              <p:par>
                                <p:cTn id="21" presetID="53" presetClass="entr" presetSubtype="16"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5" dur="500"/>
                                        <p:tgtEl>
                                          <p:spTgt spid="3">
                                            <p:txEl>
                                              <p:pRg st="2" end="2"/>
                                            </p:txEl>
                                          </p:spTgt>
                                        </p:tgtEl>
                                      </p:cBhvr>
                                    </p:animEffect>
                                  </p:childTnLst>
                                </p:cTn>
                              </p:par>
                              <p:par>
                                <p:cTn id="26" presetID="53" presetClass="entr" presetSubtype="16" fill="hold" nodeType="with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p:cTn id="28"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C50C0-7084-4D74-8AFB-BAD7EF677F8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PROPOSED SYSTEM</a:t>
            </a:r>
          </a:p>
        </p:txBody>
      </p:sp>
      <p:sp>
        <p:nvSpPr>
          <p:cNvPr id="3" name="Content Placeholder 2">
            <a:extLst>
              <a:ext uri="{FF2B5EF4-FFF2-40B4-BE49-F238E27FC236}">
                <a16:creationId xmlns:a16="http://schemas.microsoft.com/office/drawing/2014/main" id="{4E991044-7B76-4768-BFCE-A1D11C95CD08}"/>
              </a:ext>
            </a:extLst>
          </p:cNvPr>
          <p:cNvSpPr>
            <a:spLocks noGrp="1"/>
          </p:cNvSpPr>
          <p:nvPr>
            <p:ph idx="1"/>
          </p:nvPr>
        </p:nvSpPr>
        <p:spPr/>
        <p:txBody>
          <a:bodyPr/>
          <a:lstStyle/>
          <a:p>
            <a:r>
              <a:rPr lang="en-US" dirty="0">
                <a:effectLst/>
                <a:latin typeface="Times New Roman" panose="02020603050405020304" pitchFamily="18" charset="0"/>
                <a:ea typeface="Times New Roman" panose="02020603050405020304" pitchFamily="18" charset="0"/>
              </a:rPr>
              <a:t>Our project focuses on detecting the presence or absence of the mask using the VGG-16 model. </a:t>
            </a:r>
          </a:p>
          <a:p>
            <a:r>
              <a:rPr lang="en-US" dirty="0">
                <a:effectLst/>
                <a:latin typeface="Times New Roman" panose="02020603050405020304" pitchFamily="18" charset="0"/>
                <a:ea typeface="Times New Roman" panose="02020603050405020304" pitchFamily="18" charset="0"/>
              </a:rPr>
              <a:t>Then the face is recognized by training the model in using the dataset with the key features such as eyes, eyebrows and hairline.</a:t>
            </a:r>
          </a:p>
          <a:p>
            <a:r>
              <a:rPr lang="en-US" dirty="0">
                <a:effectLst/>
                <a:latin typeface="Times New Roman" panose="02020603050405020304" pitchFamily="18" charset="0"/>
                <a:ea typeface="Times New Roman" panose="02020603050405020304" pitchFamily="18" charset="0"/>
              </a:rPr>
              <a:t>Based on the masked face dataset, we will be able to build face recognition algorithms to help identify people wearing masks traveling in and out of communities or facilities that require identity verification.</a:t>
            </a:r>
          </a:p>
          <a:p>
            <a:endParaRPr lang="en-US" dirty="0"/>
          </a:p>
        </p:txBody>
      </p:sp>
    </p:spTree>
    <p:extLst>
      <p:ext uri="{BB962C8B-B14F-4D97-AF65-F5344CB8AC3E}">
        <p14:creationId xmlns:p14="http://schemas.microsoft.com/office/powerpoint/2010/main" val="1139285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
                                            <p:txEl>
                                              <p:pRg st="0" end="0"/>
                                            </p:txEl>
                                          </p:spTgt>
                                        </p:tgtEl>
                                      </p:cBhvr>
                                    </p:animEffect>
                                  </p:childTnLst>
                                </p:cTn>
                              </p:par>
                              <p:par>
                                <p:cTn id="16" presetID="53" presetClass="entr" presetSubtype="16"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0" dur="500"/>
                                        <p:tgtEl>
                                          <p:spTgt spid="3">
                                            <p:txEl>
                                              <p:pRg st="1" end="1"/>
                                            </p:txEl>
                                          </p:spTgt>
                                        </p:tgtEl>
                                      </p:cBhvr>
                                    </p:animEffect>
                                  </p:childTnLst>
                                </p:cTn>
                              </p:par>
                              <p:par>
                                <p:cTn id="21" presetID="53" presetClass="entr" presetSubtype="16"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7F2325-B2D9-4DAC-8170-480BE596697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REQUIREMENTS</a:t>
            </a:r>
          </a:p>
        </p:txBody>
      </p:sp>
      <p:sp>
        <p:nvSpPr>
          <p:cNvPr id="3" name="Content Placeholder 2">
            <a:extLst>
              <a:ext uri="{FF2B5EF4-FFF2-40B4-BE49-F238E27FC236}">
                <a16:creationId xmlns:a16="http://schemas.microsoft.com/office/drawing/2014/main" id="{0D9B0082-041E-4FE8-A5D9-3682DF1C46C7}"/>
              </a:ext>
            </a:extLst>
          </p:cNvPr>
          <p:cNvSpPr>
            <a:spLocks noGrp="1"/>
          </p:cNvSpPr>
          <p:nvPr>
            <p:ph idx="1"/>
          </p:nvPr>
        </p:nvSpPr>
        <p:spPr/>
        <p:txBody>
          <a:bodyPr>
            <a:normAutofit/>
          </a:bodyPr>
          <a:lstStyle/>
          <a:p>
            <a:pPr marL="457200" indent="-457200" algn="just">
              <a:spcBef>
                <a:spcPts val="0"/>
              </a:spcBef>
              <a:buClr>
                <a:schemeClr val="accent1"/>
              </a:buClr>
              <a:buFont typeface="Wingdings" panose="05000000000000000000" pitchFamily="2" charset="2"/>
              <a:buChar char="§"/>
            </a:pPr>
            <a:r>
              <a:rPr lang="en-IN" sz="2400" u="sng" dirty="0">
                <a:latin typeface="Times New Roman" panose="02020603050405020304" pitchFamily="18" charset="0"/>
                <a:cs typeface="Times New Roman" panose="02020603050405020304" pitchFamily="18" charset="0"/>
              </a:rPr>
              <a:t>Functional Requirements :</a:t>
            </a:r>
          </a:p>
          <a:p>
            <a:pPr marL="800100" lvl="1" indent="-342900" algn="just">
              <a:spcBef>
                <a:spcPts val="0"/>
              </a:spcBef>
              <a:spcAft>
                <a:spcPts val="0"/>
              </a:spcAft>
              <a:buClr>
                <a:schemeClr val="accent1"/>
              </a:buClr>
              <a:buFont typeface="Arial" panose="020B0604020202020204" pitchFamily="34" charset="0"/>
              <a:buChar char="•"/>
            </a:pPr>
            <a:r>
              <a:rPr lang="en-IN" sz="2200" i="0" dirty="0">
                <a:latin typeface="Times New Roman" panose="02020603050405020304" pitchFamily="18" charset="0"/>
                <a:cs typeface="Times New Roman" panose="02020603050405020304" pitchFamily="18" charset="0"/>
              </a:rPr>
              <a:t>Dataset</a:t>
            </a:r>
          </a:p>
          <a:p>
            <a:pPr marL="800100" lvl="1" indent="-342900" algn="just">
              <a:spcBef>
                <a:spcPts val="0"/>
              </a:spcBef>
              <a:spcAft>
                <a:spcPts val="0"/>
              </a:spcAft>
              <a:buClr>
                <a:schemeClr val="accent1"/>
              </a:buClr>
              <a:buFont typeface="Arial" panose="020B0604020202020204" pitchFamily="34" charset="0"/>
              <a:buChar char="•"/>
            </a:pPr>
            <a:r>
              <a:rPr lang="en-IN" sz="2200" i="0" dirty="0">
                <a:latin typeface="Times New Roman" panose="02020603050405020304" pitchFamily="18" charset="0"/>
                <a:cs typeface="Times New Roman" panose="02020603050405020304" pitchFamily="18" charset="0"/>
              </a:rPr>
              <a:t>Deep learning methodology</a:t>
            </a:r>
          </a:p>
          <a:p>
            <a:pPr marL="800100" lvl="1" indent="-342900" algn="just">
              <a:spcBef>
                <a:spcPts val="0"/>
              </a:spcBef>
              <a:spcAft>
                <a:spcPts val="600"/>
              </a:spcAft>
              <a:buClr>
                <a:schemeClr val="accent1"/>
              </a:buClr>
              <a:buFont typeface="Arial" panose="020B0604020202020204" pitchFamily="34" charset="0"/>
              <a:buChar char="•"/>
            </a:pPr>
            <a:r>
              <a:rPr lang="en-IN" sz="2200" i="0" dirty="0">
                <a:latin typeface="Times New Roman" panose="02020603050405020304" pitchFamily="18" charset="0"/>
                <a:cs typeface="Times New Roman" panose="02020603050405020304" pitchFamily="18" charset="0"/>
              </a:rPr>
              <a:t>Android Technology</a:t>
            </a:r>
          </a:p>
          <a:p>
            <a:pPr marL="457200" lvl="1" indent="0" algn="just">
              <a:spcBef>
                <a:spcPts val="0"/>
              </a:spcBef>
              <a:spcAft>
                <a:spcPts val="600"/>
              </a:spcAft>
              <a:buClr>
                <a:schemeClr val="accent1"/>
              </a:buClr>
              <a:buNone/>
            </a:pPr>
            <a:endParaRPr lang="en-IN" sz="2400" dirty="0">
              <a:latin typeface="Times New Roman" panose="02020603050405020304" pitchFamily="18" charset="0"/>
              <a:cs typeface="Times New Roman" panose="02020603050405020304" pitchFamily="18" charset="0"/>
            </a:endParaRPr>
          </a:p>
          <a:p>
            <a:pPr marL="285750" indent="-285750" algn="just">
              <a:spcBef>
                <a:spcPts val="0"/>
              </a:spcBef>
              <a:spcAft>
                <a:spcPts val="600"/>
              </a:spcAft>
              <a:buClr>
                <a:schemeClr val="accent1"/>
              </a:buClr>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 </a:t>
            </a:r>
            <a:r>
              <a:rPr lang="en-IN" sz="2400" u="sng" dirty="0">
                <a:latin typeface="Times New Roman" panose="02020603050405020304" pitchFamily="18" charset="0"/>
                <a:cs typeface="Times New Roman" panose="02020603050405020304" pitchFamily="18" charset="0"/>
              </a:rPr>
              <a:t>Non Functional Requirements :</a:t>
            </a:r>
          </a:p>
          <a:p>
            <a:pPr marL="800100" lvl="1" indent="-342900" algn="just">
              <a:spcBef>
                <a:spcPts val="0"/>
              </a:spcBef>
              <a:spcAft>
                <a:spcPts val="0"/>
              </a:spcAft>
              <a:buClr>
                <a:schemeClr val="accent1"/>
              </a:buClr>
              <a:buFont typeface="Arial" panose="020B0604020202020204" pitchFamily="34" charset="0"/>
              <a:buChar char="•"/>
            </a:pPr>
            <a:r>
              <a:rPr lang="en-IN" sz="2200" i="0" dirty="0">
                <a:latin typeface="Times New Roman" panose="02020603050405020304" pitchFamily="18" charset="0"/>
                <a:cs typeface="Times New Roman" panose="02020603050405020304" pitchFamily="18" charset="0"/>
              </a:rPr>
              <a:t>Availability</a:t>
            </a:r>
          </a:p>
          <a:p>
            <a:pPr marL="800100" lvl="1" indent="-342900" algn="just">
              <a:spcBef>
                <a:spcPts val="0"/>
              </a:spcBef>
              <a:spcAft>
                <a:spcPts val="0"/>
              </a:spcAft>
              <a:buClr>
                <a:schemeClr val="accent1"/>
              </a:buClr>
              <a:buFont typeface="Arial" panose="020B0604020202020204" pitchFamily="34" charset="0"/>
              <a:buChar char="•"/>
            </a:pPr>
            <a:r>
              <a:rPr lang="en-IN" sz="2200" i="0" dirty="0">
                <a:latin typeface="Times New Roman" panose="02020603050405020304" pitchFamily="18" charset="0"/>
                <a:cs typeface="Times New Roman" panose="02020603050405020304" pitchFamily="18" charset="0"/>
              </a:rPr>
              <a:t>Portability</a:t>
            </a:r>
          </a:p>
          <a:p>
            <a:pPr marL="800100" lvl="1" indent="-342900" algn="just">
              <a:spcBef>
                <a:spcPts val="0"/>
              </a:spcBef>
              <a:spcAft>
                <a:spcPts val="0"/>
              </a:spcAft>
              <a:buClr>
                <a:schemeClr val="accent1"/>
              </a:buClr>
              <a:buFont typeface="Arial" panose="020B0604020202020204" pitchFamily="34" charset="0"/>
              <a:buChar char="•"/>
            </a:pPr>
            <a:r>
              <a:rPr lang="en-IN" sz="2200" i="0" dirty="0">
                <a:latin typeface="Times New Roman" panose="02020603050405020304" pitchFamily="18" charset="0"/>
                <a:cs typeface="Times New Roman" panose="02020603050405020304" pitchFamily="18" charset="0"/>
              </a:rPr>
              <a:t>Maintainability</a:t>
            </a:r>
          </a:p>
        </p:txBody>
      </p:sp>
    </p:spTree>
    <p:extLst>
      <p:ext uri="{BB962C8B-B14F-4D97-AF65-F5344CB8AC3E}">
        <p14:creationId xmlns:p14="http://schemas.microsoft.com/office/powerpoint/2010/main" val="657363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
                                            <p:txEl>
                                              <p:pRg st="0" end="0"/>
                                            </p:txEl>
                                          </p:spTgt>
                                        </p:tgtEl>
                                      </p:cBhvr>
                                    </p:animEffect>
                                  </p:childTnLst>
                                </p:cTn>
                              </p:par>
                              <p:par>
                                <p:cTn id="16" presetID="53" presetClass="entr" presetSubtype="16"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0" dur="500"/>
                                        <p:tgtEl>
                                          <p:spTgt spid="3">
                                            <p:txEl>
                                              <p:pRg st="1" end="1"/>
                                            </p:txEl>
                                          </p:spTgt>
                                        </p:tgtEl>
                                      </p:cBhvr>
                                    </p:animEffect>
                                  </p:childTnLst>
                                </p:cTn>
                              </p:par>
                              <p:par>
                                <p:cTn id="21" presetID="53" presetClass="entr" presetSubtype="16"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5" dur="500"/>
                                        <p:tgtEl>
                                          <p:spTgt spid="3">
                                            <p:txEl>
                                              <p:pRg st="2" end="2"/>
                                            </p:txEl>
                                          </p:spTgt>
                                        </p:tgtEl>
                                      </p:cBhvr>
                                    </p:animEffect>
                                  </p:childTnLst>
                                </p:cTn>
                              </p:par>
                              <p:par>
                                <p:cTn id="26" presetID="53" presetClass="entr" presetSubtype="16" fill="hold" nodeType="with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p:cTn id="28"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3">
                                            <p:txEl>
                                              <p:pRg st="3" end="3"/>
                                            </p:txEl>
                                          </p:spTgt>
                                        </p:tgtEl>
                                      </p:cBhvr>
                                    </p:animEffect>
                                  </p:childTnLst>
                                </p:cTn>
                              </p:par>
                              <p:par>
                                <p:cTn id="31" presetID="53" presetClass="entr" presetSubtype="16" fill="hold"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p:cTn id="33"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34"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35" dur="500"/>
                                        <p:tgtEl>
                                          <p:spTgt spid="3">
                                            <p:txEl>
                                              <p:pRg st="5" end="5"/>
                                            </p:txEl>
                                          </p:spTgt>
                                        </p:tgtEl>
                                      </p:cBhvr>
                                    </p:animEffect>
                                  </p:childTnLst>
                                </p:cTn>
                              </p:par>
                              <p:par>
                                <p:cTn id="36" presetID="53" presetClass="entr" presetSubtype="16" fill="hold" nodeType="with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 calcmode="lin" valueType="num">
                                      <p:cBhvr>
                                        <p:cTn id="38"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39"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40" dur="500"/>
                                        <p:tgtEl>
                                          <p:spTgt spid="3">
                                            <p:txEl>
                                              <p:pRg st="6" end="6"/>
                                            </p:txEl>
                                          </p:spTgt>
                                        </p:tgtEl>
                                      </p:cBhvr>
                                    </p:animEffect>
                                  </p:childTnLst>
                                </p:cTn>
                              </p:par>
                              <p:par>
                                <p:cTn id="41" presetID="53" presetClass="entr" presetSubtype="16" fill="hold" nodeType="with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p:cTn id="43" dur="500" fill="hold"/>
                                        <p:tgtEl>
                                          <p:spTgt spid="3">
                                            <p:txEl>
                                              <p:pRg st="7" end="7"/>
                                            </p:txEl>
                                          </p:spTgt>
                                        </p:tgtEl>
                                        <p:attrNameLst>
                                          <p:attrName>ppt_w</p:attrName>
                                        </p:attrNameLst>
                                      </p:cBhvr>
                                      <p:tavLst>
                                        <p:tav tm="0">
                                          <p:val>
                                            <p:fltVal val="0"/>
                                          </p:val>
                                        </p:tav>
                                        <p:tav tm="100000">
                                          <p:val>
                                            <p:strVal val="#ppt_w"/>
                                          </p:val>
                                        </p:tav>
                                      </p:tavLst>
                                    </p:anim>
                                    <p:anim calcmode="lin" valueType="num">
                                      <p:cBhvr>
                                        <p:cTn id="44" dur="500" fill="hold"/>
                                        <p:tgtEl>
                                          <p:spTgt spid="3">
                                            <p:txEl>
                                              <p:pRg st="7" end="7"/>
                                            </p:txEl>
                                          </p:spTgt>
                                        </p:tgtEl>
                                        <p:attrNameLst>
                                          <p:attrName>ppt_h</p:attrName>
                                        </p:attrNameLst>
                                      </p:cBhvr>
                                      <p:tavLst>
                                        <p:tav tm="0">
                                          <p:val>
                                            <p:fltVal val="0"/>
                                          </p:val>
                                        </p:tav>
                                        <p:tav tm="100000">
                                          <p:val>
                                            <p:strVal val="#ppt_h"/>
                                          </p:val>
                                        </p:tav>
                                      </p:tavLst>
                                    </p:anim>
                                    <p:animEffect transition="in" filter="fade">
                                      <p:cBhvr>
                                        <p:cTn id="45" dur="500"/>
                                        <p:tgtEl>
                                          <p:spTgt spid="3">
                                            <p:txEl>
                                              <p:pRg st="7" end="7"/>
                                            </p:txEl>
                                          </p:spTgt>
                                        </p:tgtEl>
                                      </p:cBhvr>
                                    </p:animEffect>
                                  </p:childTnLst>
                                </p:cTn>
                              </p:par>
                              <p:par>
                                <p:cTn id="46" presetID="53" presetClass="entr" presetSubtype="16" fill="hold" nodeType="with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 calcmode="lin" valueType="num">
                                      <p:cBhvr>
                                        <p:cTn id="48" dur="500" fill="hold"/>
                                        <p:tgtEl>
                                          <p:spTgt spid="3">
                                            <p:txEl>
                                              <p:pRg st="8" end="8"/>
                                            </p:txEl>
                                          </p:spTgt>
                                        </p:tgtEl>
                                        <p:attrNameLst>
                                          <p:attrName>ppt_w</p:attrName>
                                        </p:attrNameLst>
                                      </p:cBhvr>
                                      <p:tavLst>
                                        <p:tav tm="0">
                                          <p:val>
                                            <p:fltVal val="0"/>
                                          </p:val>
                                        </p:tav>
                                        <p:tav tm="100000">
                                          <p:val>
                                            <p:strVal val="#ppt_w"/>
                                          </p:val>
                                        </p:tav>
                                      </p:tavLst>
                                    </p:anim>
                                    <p:anim calcmode="lin" valueType="num">
                                      <p:cBhvr>
                                        <p:cTn id="49" dur="500" fill="hold"/>
                                        <p:tgtEl>
                                          <p:spTgt spid="3">
                                            <p:txEl>
                                              <p:pRg st="8" end="8"/>
                                            </p:txEl>
                                          </p:spTgt>
                                        </p:tgtEl>
                                        <p:attrNameLst>
                                          <p:attrName>ppt_h</p:attrName>
                                        </p:attrNameLst>
                                      </p:cBhvr>
                                      <p:tavLst>
                                        <p:tav tm="0">
                                          <p:val>
                                            <p:fltVal val="0"/>
                                          </p:val>
                                        </p:tav>
                                        <p:tav tm="100000">
                                          <p:val>
                                            <p:strVal val="#ppt_h"/>
                                          </p:val>
                                        </p:tav>
                                      </p:tavLst>
                                    </p:anim>
                                    <p:animEffect transition="in" filter="fade">
                                      <p:cBhvr>
                                        <p:cTn id="5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C78999E-18FC-4CBD-9BB3-5F8602EC2A32}"/>
              </a:ext>
            </a:extLst>
          </p:cNvPr>
          <p:cNvSpPr txBox="1"/>
          <p:nvPr/>
        </p:nvSpPr>
        <p:spPr>
          <a:xfrm>
            <a:off x="1124047" y="1459230"/>
            <a:ext cx="9943905" cy="4062651"/>
          </a:xfrm>
          <a:prstGeom prst="rect">
            <a:avLst/>
          </a:prstGeom>
          <a:noFill/>
        </p:spPr>
        <p:txBody>
          <a:bodyPr wrap="square" rtlCol="0">
            <a:spAutoFit/>
          </a:bodyPr>
          <a:lstStyle/>
          <a:p>
            <a:pPr marL="342900" indent="-342900" algn="just">
              <a:spcAft>
                <a:spcPts val="600"/>
              </a:spcAft>
              <a:buClr>
                <a:schemeClr val="accent1"/>
              </a:buClr>
              <a:buFont typeface="Wingdings" panose="05000000000000000000" pitchFamily="2" charset="2"/>
              <a:buChar char="§"/>
            </a:pPr>
            <a:r>
              <a:rPr lang="en-IN" sz="2400" u="sng" dirty="0">
                <a:latin typeface="Times New Roman" panose="02020603050405020304" pitchFamily="18" charset="0"/>
                <a:cs typeface="Times New Roman" panose="02020603050405020304" pitchFamily="18" charset="0"/>
              </a:rPr>
              <a:t>Hardware Requirements :</a:t>
            </a:r>
          </a:p>
          <a:p>
            <a:pPr marL="800100" lvl="1" indent="-342900" algn="just">
              <a:buClr>
                <a:schemeClr val="accent1"/>
              </a:buClr>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Processor  - Intel Pentium onwards Compatible Hardware.</a:t>
            </a:r>
          </a:p>
          <a:p>
            <a:pPr marL="800100" lvl="1" indent="-342900" algn="just">
              <a:buClr>
                <a:schemeClr val="accent1"/>
              </a:buClr>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RAM  - 4 GB.</a:t>
            </a:r>
          </a:p>
          <a:p>
            <a:pPr marL="800100" lvl="1" indent="-342900" algn="just">
              <a:buClr>
                <a:schemeClr val="accent1"/>
              </a:buClr>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Hard Disk - 3 GB (minimum).</a:t>
            </a:r>
          </a:p>
          <a:p>
            <a:pPr marL="800100" lvl="1" indent="-342900" algn="just">
              <a:buClr>
                <a:schemeClr val="accent1"/>
              </a:buClr>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Camera</a:t>
            </a:r>
          </a:p>
          <a:p>
            <a:pPr marL="800100" lvl="1" indent="-342900" algn="just">
              <a:buClr>
                <a:schemeClr val="accent1"/>
              </a:buClr>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Keyboard</a:t>
            </a:r>
          </a:p>
          <a:p>
            <a:pPr lvl="1" algn="just">
              <a:buClr>
                <a:schemeClr val="accent1"/>
              </a:buClr>
            </a:pPr>
            <a:endParaRPr lang="en-IN" sz="2400" dirty="0">
              <a:latin typeface="Times New Roman" panose="02020603050405020304" pitchFamily="18" charset="0"/>
              <a:cs typeface="Times New Roman" panose="02020603050405020304" pitchFamily="18" charset="0"/>
            </a:endParaRPr>
          </a:p>
          <a:p>
            <a:pPr marL="342900" indent="-342900" algn="just">
              <a:spcAft>
                <a:spcPts val="600"/>
              </a:spcAft>
              <a:buClr>
                <a:schemeClr val="accent1"/>
              </a:buClr>
              <a:buFont typeface="Wingdings" panose="05000000000000000000" pitchFamily="2" charset="2"/>
              <a:buChar char="§"/>
            </a:pPr>
            <a:r>
              <a:rPr lang="en-IN" sz="2400" u="sng" dirty="0">
                <a:latin typeface="Times New Roman" panose="02020603050405020304" pitchFamily="18" charset="0"/>
                <a:cs typeface="Times New Roman" panose="02020603050405020304" pitchFamily="18" charset="0"/>
              </a:rPr>
              <a:t>Software Requirements :</a:t>
            </a:r>
          </a:p>
          <a:p>
            <a:pPr marL="800100" lvl="1" indent="-342900" algn="just">
              <a:buClr>
                <a:schemeClr val="accent1"/>
              </a:buClr>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Operating System -Windows (7 and above), Ubuntu</a:t>
            </a:r>
          </a:p>
          <a:p>
            <a:pPr marL="800100" lvl="1" indent="-342900" algn="just">
              <a:buClr>
                <a:schemeClr val="accent1"/>
              </a:buClr>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Anaconda Navigator</a:t>
            </a:r>
          </a:p>
          <a:p>
            <a:pPr marL="800100" lvl="1" indent="-342900" algn="just">
              <a:buClr>
                <a:schemeClr val="accent1"/>
              </a:buClr>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Software - </a:t>
            </a:r>
            <a:r>
              <a:rPr lang="en-IN" sz="2200" dirty="0" err="1">
                <a:latin typeface="Times New Roman" panose="02020603050405020304" pitchFamily="18" charset="0"/>
                <a:cs typeface="Times New Roman" panose="02020603050405020304" pitchFamily="18" charset="0"/>
              </a:rPr>
              <a:t>Jupyter</a:t>
            </a:r>
            <a:r>
              <a:rPr lang="en-IN" sz="2200" dirty="0">
                <a:latin typeface="Times New Roman" panose="02020603050405020304" pitchFamily="18" charset="0"/>
                <a:cs typeface="Times New Roman" panose="02020603050405020304" pitchFamily="18" charset="0"/>
              </a:rPr>
              <a:t> Notebook, Google </a:t>
            </a:r>
            <a:r>
              <a:rPr lang="en-IN" sz="2200" dirty="0" err="1">
                <a:latin typeface="Times New Roman" panose="02020603050405020304" pitchFamily="18" charset="0"/>
                <a:cs typeface="Times New Roman" panose="02020603050405020304" pitchFamily="18" charset="0"/>
              </a:rPr>
              <a:t>Colab</a:t>
            </a:r>
            <a:r>
              <a:rPr lang="en-IN" sz="2200" dirty="0">
                <a:latin typeface="Times New Roman" panose="02020603050405020304" pitchFamily="18" charset="0"/>
                <a:cs typeface="Times New Roman" panose="02020603050405020304" pitchFamily="18" charset="0"/>
              </a:rPr>
              <a:t>, Android Studio</a:t>
            </a:r>
          </a:p>
        </p:txBody>
      </p:sp>
    </p:spTree>
    <p:extLst>
      <p:ext uri="{BB962C8B-B14F-4D97-AF65-F5344CB8AC3E}">
        <p14:creationId xmlns:p14="http://schemas.microsoft.com/office/powerpoint/2010/main" val="2479058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p:cTn id="7" dur="500" fill="hold"/>
                                        <p:tgtEl>
                                          <p:spTgt spid="6">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6">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6">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 calcmode="lin" valueType="num">
                                      <p:cBhvr>
                                        <p:cTn id="12" dur="500" fill="hold"/>
                                        <p:tgtEl>
                                          <p:spTgt spid="6">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6">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6">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 calcmode="lin" valueType="num">
                                      <p:cBhvr>
                                        <p:cTn id="17" dur="500" fill="hold"/>
                                        <p:tgtEl>
                                          <p:spTgt spid="6">
                                            <p:txEl>
                                              <p:pRg st="2" end="2"/>
                                            </p:txEl>
                                          </p:spTgt>
                                        </p:tgtEl>
                                        <p:attrNameLst>
                                          <p:attrName>ppt_w</p:attrName>
                                        </p:attrNameLst>
                                      </p:cBhvr>
                                      <p:tavLst>
                                        <p:tav tm="0">
                                          <p:val>
                                            <p:fltVal val="0"/>
                                          </p:val>
                                        </p:tav>
                                        <p:tav tm="100000">
                                          <p:val>
                                            <p:strVal val="#ppt_w"/>
                                          </p:val>
                                        </p:tav>
                                      </p:tavLst>
                                    </p:anim>
                                    <p:anim calcmode="lin" valueType="num">
                                      <p:cBhvr>
                                        <p:cTn id="18" dur="500" fill="hold"/>
                                        <p:tgtEl>
                                          <p:spTgt spid="6">
                                            <p:txEl>
                                              <p:pRg st="2" end="2"/>
                                            </p:txEl>
                                          </p:spTgt>
                                        </p:tgtEl>
                                        <p:attrNameLst>
                                          <p:attrName>ppt_h</p:attrName>
                                        </p:attrNameLst>
                                      </p:cBhvr>
                                      <p:tavLst>
                                        <p:tav tm="0">
                                          <p:val>
                                            <p:fltVal val="0"/>
                                          </p:val>
                                        </p:tav>
                                        <p:tav tm="100000">
                                          <p:val>
                                            <p:strVal val="#ppt_h"/>
                                          </p:val>
                                        </p:tav>
                                      </p:tavLst>
                                    </p:anim>
                                    <p:animEffect transition="in" filter="fade">
                                      <p:cBhvr>
                                        <p:cTn id="19" dur="500"/>
                                        <p:tgtEl>
                                          <p:spTgt spid="6">
                                            <p:txEl>
                                              <p:pRg st="2" end="2"/>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 calcmode="lin" valueType="num">
                                      <p:cBhvr>
                                        <p:cTn id="22" dur="500" fill="hold"/>
                                        <p:tgtEl>
                                          <p:spTgt spid="6">
                                            <p:txEl>
                                              <p:pRg st="3" end="3"/>
                                            </p:txEl>
                                          </p:spTgt>
                                        </p:tgtEl>
                                        <p:attrNameLst>
                                          <p:attrName>ppt_w</p:attrName>
                                        </p:attrNameLst>
                                      </p:cBhvr>
                                      <p:tavLst>
                                        <p:tav tm="0">
                                          <p:val>
                                            <p:fltVal val="0"/>
                                          </p:val>
                                        </p:tav>
                                        <p:tav tm="100000">
                                          <p:val>
                                            <p:strVal val="#ppt_w"/>
                                          </p:val>
                                        </p:tav>
                                      </p:tavLst>
                                    </p:anim>
                                    <p:anim calcmode="lin" valueType="num">
                                      <p:cBhvr>
                                        <p:cTn id="23" dur="500" fill="hold"/>
                                        <p:tgtEl>
                                          <p:spTgt spid="6">
                                            <p:txEl>
                                              <p:pRg st="3" end="3"/>
                                            </p:txEl>
                                          </p:spTgt>
                                        </p:tgtEl>
                                        <p:attrNameLst>
                                          <p:attrName>ppt_h</p:attrName>
                                        </p:attrNameLst>
                                      </p:cBhvr>
                                      <p:tavLst>
                                        <p:tav tm="0">
                                          <p:val>
                                            <p:fltVal val="0"/>
                                          </p:val>
                                        </p:tav>
                                        <p:tav tm="100000">
                                          <p:val>
                                            <p:strVal val="#ppt_h"/>
                                          </p:val>
                                        </p:tav>
                                      </p:tavLst>
                                    </p:anim>
                                    <p:animEffect transition="in" filter="fade">
                                      <p:cBhvr>
                                        <p:cTn id="24" dur="500"/>
                                        <p:tgtEl>
                                          <p:spTgt spid="6">
                                            <p:txEl>
                                              <p:pRg st="3" end="3"/>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 calcmode="lin" valueType="num">
                                      <p:cBhvr>
                                        <p:cTn id="27" dur="500" fill="hold"/>
                                        <p:tgtEl>
                                          <p:spTgt spid="6">
                                            <p:txEl>
                                              <p:pRg st="4" end="4"/>
                                            </p:txEl>
                                          </p:spTgt>
                                        </p:tgtEl>
                                        <p:attrNameLst>
                                          <p:attrName>ppt_w</p:attrName>
                                        </p:attrNameLst>
                                      </p:cBhvr>
                                      <p:tavLst>
                                        <p:tav tm="0">
                                          <p:val>
                                            <p:fltVal val="0"/>
                                          </p:val>
                                        </p:tav>
                                        <p:tav tm="100000">
                                          <p:val>
                                            <p:strVal val="#ppt_w"/>
                                          </p:val>
                                        </p:tav>
                                      </p:tavLst>
                                    </p:anim>
                                    <p:anim calcmode="lin" valueType="num">
                                      <p:cBhvr>
                                        <p:cTn id="28" dur="500" fill="hold"/>
                                        <p:tgtEl>
                                          <p:spTgt spid="6">
                                            <p:txEl>
                                              <p:pRg st="4" end="4"/>
                                            </p:txEl>
                                          </p:spTgt>
                                        </p:tgtEl>
                                        <p:attrNameLst>
                                          <p:attrName>ppt_h</p:attrName>
                                        </p:attrNameLst>
                                      </p:cBhvr>
                                      <p:tavLst>
                                        <p:tav tm="0">
                                          <p:val>
                                            <p:fltVal val="0"/>
                                          </p:val>
                                        </p:tav>
                                        <p:tav tm="100000">
                                          <p:val>
                                            <p:strVal val="#ppt_h"/>
                                          </p:val>
                                        </p:tav>
                                      </p:tavLst>
                                    </p:anim>
                                    <p:animEffect transition="in" filter="fade">
                                      <p:cBhvr>
                                        <p:cTn id="29" dur="500"/>
                                        <p:tgtEl>
                                          <p:spTgt spid="6">
                                            <p:txEl>
                                              <p:pRg st="4" end="4"/>
                                            </p:txEl>
                                          </p:spTgt>
                                        </p:tgtEl>
                                      </p:cBhvr>
                                    </p:animEffect>
                                  </p:childTnLst>
                                </p:cTn>
                              </p:par>
                              <p:par>
                                <p:cTn id="30" presetID="53" presetClass="entr" presetSubtype="16" fill="hold" nodeType="with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 calcmode="lin" valueType="num">
                                      <p:cBhvr>
                                        <p:cTn id="32" dur="500" fill="hold"/>
                                        <p:tgtEl>
                                          <p:spTgt spid="6">
                                            <p:txEl>
                                              <p:pRg st="5" end="5"/>
                                            </p:txEl>
                                          </p:spTgt>
                                        </p:tgtEl>
                                        <p:attrNameLst>
                                          <p:attrName>ppt_w</p:attrName>
                                        </p:attrNameLst>
                                      </p:cBhvr>
                                      <p:tavLst>
                                        <p:tav tm="0">
                                          <p:val>
                                            <p:fltVal val="0"/>
                                          </p:val>
                                        </p:tav>
                                        <p:tav tm="100000">
                                          <p:val>
                                            <p:strVal val="#ppt_w"/>
                                          </p:val>
                                        </p:tav>
                                      </p:tavLst>
                                    </p:anim>
                                    <p:anim calcmode="lin" valueType="num">
                                      <p:cBhvr>
                                        <p:cTn id="33" dur="500" fill="hold"/>
                                        <p:tgtEl>
                                          <p:spTgt spid="6">
                                            <p:txEl>
                                              <p:pRg st="5" end="5"/>
                                            </p:txEl>
                                          </p:spTgt>
                                        </p:tgtEl>
                                        <p:attrNameLst>
                                          <p:attrName>ppt_h</p:attrName>
                                        </p:attrNameLst>
                                      </p:cBhvr>
                                      <p:tavLst>
                                        <p:tav tm="0">
                                          <p:val>
                                            <p:fltVal val="0"/>
                                          </p:val>
                                        </p:tav>
                                        <p:tav tm="100000">
                                          <p:val>
                                            <p:strVal val="#ppt_h"/>
                                          </p:val>
                                        </p:tav>
                                      </p:tavLst>
                                    </p:anim>
                                    <p:animEffect transition="in" filter="fade">
                                      <p:cBhvr>
                                        <p:cTn id="34" dur="500"/>
                                        <p:tgtEl>
                                          <p:spTgt spid="6">
                                            <p:txEl>
                                              <p:pRg st="5" end="5"/>
                                            </p:txEl>
                                          </p:spTgt>
                                        </p:tgtEl>
                                      </p:cBhvr>
                                    </p:animEffect>
                                  </p:childTnLst>
                                </p:cTn>
                              </p:par>
                              <p:par>
                                <p:cTn id="35" presetID="53" presetClass="entr" presetSubtype="16" fill="hold" nodeType="withEffect">
                                  <p:stCondLst>
                                    <p:cond delay="0"/>
                                  </p:stCondLst>
                                  <p:childTnLst>
                                    <p:set>
                                      <p:cBhvr>
                                        <p:cTn id="36" dur="1" fill="hold">
                                          <p:stCondLst>
                                            <p:cond delay="0"/>
                                          </p:stCondLst>
                                        </p:cTn>
                                        <p:tgtEl>
                                          <p:spTgt spid="6">
                                            <p:txEl>
                                              <p:pRg st="7" end="7"/>
                                            </p:txEl>
                                          </p:spTgt>
                                        </p:tgtEl>
                                        <p:attrNameLst>
                                          <p:attrName>style.visibility</p:attrName>
                                        </p:attrNameLst>
                                      </p:cBhvr>
                                      <p:to>
                                        <p:strVal val="visible"/>
                                      </p:to>
                                    </p:set>
                                    <p:anim calcmode="lin" valueType="num">
                                      <p:cBhvr>
                                        <p:cTn id="37" dur="500" fill="hold"/>
                                        <p:tgtEl>
                                          <p:spTgt spid="6">
                                            <p:txEl>
                                              <p:pRg st="7" end="7"/>
                                            </p:txEl>
                                          </p:spTgt>
                                        </p:tgtEl>
                                        <p:attrNameLst>
                                          <p:attrName>ppt_w</p:attrName>
                                        </p:attrNameLst>
                                      </p:cBhvr>
                                      <p:tavLst>
                                        <p:tav tm="0">
                                          <p:val>
                                            <p:fltVal val="0"/>
                                          </p:val>
                                        </p:tav>
                                        <p:tav tm="100000">
                                          <p:val>
                                            <p:strVal val="#ppt_w"/>
                                          </p:val>
                                        </p:tav>
                                      </p:tavLst>
                                    </p:anim>
                                    <p:anim calcmode="lin" valueType="num">
                                      <p:cBhvr>
                                        <p:cTn id="38" dur="500" fill="hold"/>
                                        <p:tgtEl>
                                          <p:spTgt spid="6">
                                            <p:txEl>
                                              <p:pRg st="7" end="7"/>
                                            </p:txEl>
                                          </p:spTgt>
                                        </p:tgtEl>
                                        <p:attrNameLst>
                                          <p:attrName>ppt_h</p:attrName>
                                        </p:attrNameLst>
                                      </p:cBhvr>
                                      <p:tavLst>
                                        <p:tav tm="0">
                                          <p:val>
                                            <p:fltVal val="0"/>
                                          </p:val>
                                        </p:tav>
                                        <p:tav tm="100000">
                                          <p:val>
                                            <p:strVal val="#ppt_h"/>
                                          </p:val>
                                        </p:tav>
                                      </p:tavLst>
                                    </p:anim>
                                    <p:animEffect transition="in" filter="fade">
                                      <p:cBhvr>
                                        <p:cTn id="39" dur="500"/>
                                        <p:tgtEl>
                                          <p:spTgt spid="6">
                                            <p:txEl>
                                              <p:pRg st="7" end="7"/>
                                            </p:txEl>
                                          </p:spTgt>
                                        </p:tgtEl>
                                      </p:cBhvr>
                                    </p:animEffect>
                                  </p:childTnLst>
                                </p:cTn>
                              </p:par>
                              <p:par>
                                <p:cTn id="40" presetID="53" presetClass="entr" presetSubtype="16" fill="hold" nodeType="withEffect">
                                  <p:stCondLst>
                                    <p:cond delay="0"/>
                                  </p:stCondLst>
                                  <p:childTnLst>
                                    <p:set>
                                      <p:cBhvr>
                                        <p:cTn id="41" dur="1" fill="hold">
                                          <p:stCondLst>
                                            <p:cond delay="0"/>
                                          </p:stCondLst>
                                        </p:cTn>
                                        <p:tgtEl>
                                          <p:spTgt spid="6">
                                            <p:txEl>
                                              <p:pRg st="8" end="8"/>
                                            </p:txEl>
                                          </p:spTgt>
                                        </p:tgtEl>
                                        <p:attrNameLst>
                                          <p:attrName>style.visibility</p:attrName>
                                        </p:attrNameLst>
                                      </p:cBhvr>
                                      <p:to>
                                        <p:strVal val="visible"/>
                                      </p:to>
                                    </p:set>
                                    <p:anim calcmode="lin" valueType="num">
                                      <p:cBhvr>
                                        <p:cTn id="42" dur="500" fill="hold"/>
                                        <p:tgtEl>
                                          <p:spTgt spid="6">
                                            <p:txEl>
                                              <p:pRg st="8" end="8"/>
                                            </p:txEl>
                                          </p:spTgt>
                                        </p:tgtEl>
                                        <p:attrNameLst>
                                          <p:attrName>ppt_w</p:attrName>
                                        </p:attrNameLst>
                                      </p:cBhvr>
                                      <p:tavLst>
                                        <p:tav tm="0">
                                          <p:val>
                                            <p:fltVal val="0"/>
                                          </p:val>
                                        </p:tav>
                                        <p:tav tm="100000">
                                          <p:val>
                                            <p:strVal val="#ppt_w"/>
                                          </p:val>
                                        </p:tav>
                                      </p:tavLst>
                                    </p:anim>
                                    <p:anim calcmode="lin" valueType="num">
                                      <p:cBhvr>
                                        <p:cTn id="43" dur="500" fill="hold"/>
                                        <p:tgtEl>
                                          <p:spTgt spid="6">
                                            <p:txEl>
                                              <p:pRg st="8" end="8"/>
                                            </p:txEl>
                                          </p:spTgt>
                                        </p:tgtEl>
                                        <p:attrNameLst>
                                          <p:attrName>ppt_h</p:attrName>
                                        </p:attrNameLst>
                                      </p:cBhvr>
                                      <p:tavLst>
                                        <p:tav tm="0">
                                          <p:val>
                                            <p:fltVal val="0"/>
                                          </p:val>
                                        </p:tav>
                                        <p:tav tm="100000">
                                          <p:val>
                                            <p:strVal val="#ppt_h"/>
                                          </p:val>
                                        </p:tav>
                                      </p:tavLst>
                                    </p:anim>
                                    <p:animEffect transition="in" filter="fade">
                                      <p:cBhvr>
                                        <p:cTn id="44" dur="500"/>
                                        <p:tgtEl>
                                          <p:spTgt spid="6">
                                            <p:txEl>
                                              <p:pRg st="8" end="8"/>
                                            </p:txEl>
                                          </p:spTgt>
                                        </p:tgtEl>
                                      </p:cBhvr>
                                    </p:animEffect>
                                  </p:childTnLst>
                                </p:cTn>
                              </p:par>
                              <p:par>
                                <p:cTn id="45" presetID="53" presetClass="entr" presetSubtype="16" fill="hold" nodeType="withEffect">
                                  <p:stCondLst>
                                    <p:cond delay="0"/>
                                  </p:stCondLst>
                                  <p:childTnLst>
                                    <p:set>
                                      <p:cBhvr>
                                        <p:cTn id="46" dur="1" fill="hold">
                                          <p:stCondLst>
                                            <p:cond delay="0"/>
                                          </p:stCondLst>
                                        </p:cTn>
                                        <p:tgtEl>
                                          <p:spTgt spid="6">
                                            <p:txEl>
                                              <p:pRg st="9" end="9"/>
                                            </p:txEl>
                                          </p:spTgt>
                                        </p:tgtEl>
                                        <p:attrNameLst>
                                          <p:attrName>style.visibility</p:attrName>
                                        </p:attrNameLst>
                                      </p:cBhvr>
                                      <p:to>
                                        <p:strVal val="visible"/>
                                      </p:to>
                                    </p:set>
                                    <p:anim calcmode="lin" valueType="num">
                                      <p:cBhvr>
                                        <p:cTn id="47" dur="500" fill="hold"/>
                                        <p:tgtEl>
                                          <p:spTgt spid="6">
                                            <p:txEl>
                                              <p:pRg st="9" end="9"/>
                                            </p:txEl>
                                          </p:spTgt>
                                        </p:tgtEl>
                                        <p:attrNameLst>
                                          <p:attrName>ppt_w</p:attrName>
                                        </p:attrNameLst>
                                      </p:cBhvr>
                                      <p:tavLst>
                                        <p:tav tm="0">
                                          <p:val>
                                            <p:fltVal val="0"/>
                                          </p:val>
                                        </p:tav>
                                        <p:tav tm="100000">
                                          <p:val>
                                            <p:strVal val="#ppt_w"/>
                                          </p:val>
                                        </p:tav>
                                      </p:tavLst>
                                    </p:anim>
                                    <p:anim calcmode="lin" valueType="num">
                                      <p:cBhvr>
                                        <p:cTn id="48" dur="500" fill="hold"/>
                                        <p:tgtEl>
                                          <p:spTgt spid="6">
                                            <p:txEl>
                                              <p:pRg st="9" end="9"/>
                                            </p:txEl>
                                          </p:spTgt>
                                        </p:tgtEl>
                                        <p:attrNameLst>
                                          <p:attrName>ppt_h</p:attrName>
                                        </p:attrNameLst>
                                      </p:cBhvr>
                                      <p:tavLst>
                                        <p:tav tm="0">
                                          <p:val>
                                            <p:fltVal val="0"/>
                                          </p:val>
                                        </p:tav>
                                        <p:tav tm="100000">
                                          <p:val>
                                            <p:strVal val="#ppt_h"/>
                                          </p:val>
                                        </p:tav>
                                      </p:tavLst>
                                    </p:anim>
                                    <p:animEffect transition="in" filter="fade">
                                      <p:cBhvr>
                                        <p:cTn id="49" dur="500"/>
                                        <p:tgtEl>
                                          <p:spTgt spid="6">
                                            <p:txEl>
                                              <p:pRg st="9" end="9"/>
                                            </p:txEl>
                                          </p:spTgt>
                                        </p:tgtEl>
                                      </p:cBhvr>
                                    </p:animEffect>
                                  </p:childTnLst>
                                </p:cTn>
                              </p:par>
                              <p:par>
                                <p:cTn id="50" presetID="53" presetClass="entr" presetSubtype="16" fill="hold" nodeType="withEffect">
                                  <p:stCondLst>
                                    <p:cond delay="0"/>
                                  </p:stCondLst>
                                  <p:childTnLst>
                                    <p:set>
                                      <p:cBhvr>
                                        <p:cTn id="51" dur="1" fill="hold">
                                          <p:stCondLst>
                                            <p:cond delay="0"/>
                                          </p:stCondLst>
                                        </p:cTn>
                                        <p:tgtEl>
                                          <p:spTgt spid="6">
                                            <p:txEl>
                                              <p:pRg st="10" end="10"/>
                                            </p:txEl>
                                          </p:spTgt>
                                        </p:tgtEl>
                                        <p:attrNameLst>
                                          <p:attrName>style.visibility</p:attrName>
                                        </p:attrNameLst>
                                      </p:cBhvr>
                                      <p:to>
                                        <p:strVal val="visible"/>
                                      </p:to>
                                    </p:set>
                                    <p:anim calcmode="lin" valueType="num">
                                      <p:cBhvr>
                                        <p:cTn id="52" dur="500" fill="hold"/>
                                        <p:tgtEl>
                                          <p:spTgt spid="6">
                                            <p:txEl>
                                              <p:pRg st="10" end="10"/>
                                            </p:txEl>
                                          </p:spTgt>
                                        </p:tgtEl>
                                        <p:attrNameLst>
                                          <p:attrName>ppt_w</p:attrName>
                                        </p:attrNameLst>
                                      </p:cBhvr>
                                      <p:tavLst>
                                        <p:tav tm="0">
                                          <p:val>
                                            <p:fltVal val="0"/>
                                          </p:val>
                                        </p:tav>
                                        <p:tav tm="100000">
                                          <p:val>
                                            <p:strVal val="#ppt_w"/>
                                          </p:val>
                                        </p:tav>
                                      </p:tavLst>
                                    </p:anim>
                                    <p:anim calcmode="lin" valueType="num">
                                      <p:cBhvr>
                                        <p:cTn id="53" dur="500" fill="hold"/>
                                        <p:tgtEl>
                                          <p:spTgt spid="6">
                                            <p:txEl>
                                              <p:pRg st="10" end="10"/>
                                            </p:txEl>
                                          </p:spTgt>
                                        </p:tgtEl>
                                        <p:attrNameLst>
                                          <p:attrName>ppt_h</p:attrName>
                                        </p:attrNameLst>
                                      </p:cBhvr>
                                      <p:tavLst>
                                        <p:tav tm="0">
                                          <p:val>
                                            <p:fltVal val="0"/>
                                          </p:val>
                                        </p:tav>
                                        <p:tav tm="100000">
                                          <p:val>
                                            <p:strVal val="#ppt_h"/>
                                          </p:val>
                                        </p:tav>
                                      </p:tavLst>
                                    </p:anim>
                                    <p:animEffect transition="in" filter="fade">
                                      <p:cBhvr>
                                        <p:cTn id="54"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4E073-7743-45A8-90C3-A3FC66F5626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SCREENSHOTS</a:t>
            </a:r>
          </a:p>
        </p:txBody>
      </p:sp>
      <p:sp>
        <p:nvSpPr>
          <p:cNvPr id="6" name="TextBox 5">
            <a:extLst>
              <a:ext uri="{FF2B5EF4-FFF2-40B4-BE49-F238E27FC236}">
                <a16:creationId xmlns:a16="http://schemas.microsoft.com/office/drawing/2014/main" id="{4EFD847F-EA33-448B-8680-3994700341A6}"/>
              </a:ext>
            </a:extLst>
          </p:cNvPr>
          <p:cNvSpPr txBox="1"/>
          <p:nvPr/>
        </p:nvSpPr>
        <p:spPr>
          <a:xfrm>
            <a:off x="1959429" y="5486400"/>
            <a:ext cx="7968344"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Face Recognition without Mask.</a:t>
            </a:r>
          </a:p>
        </p:txBody>
      </p:sp>
      <p:pic>
        <p:nvPicPr>
          <p:cNvPr id="8" name="Content Placeholder 7">
            <a:extLst>
              <a:ext uri="{FF2B5EF4-FFF2-40B4-BE49-F238E27FC236}">
                <a16:creationId xmlns:a16="http://schemas.microsoft.com/office/drawing/2014/main" id="{00F1AC96-F9F9-4A13-B701-43C828741CA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912533" y="1638300"/>
            <a:ext cx="6366933" cy="3581400"/>
          </a:xfrm>
        </p:spPr>
      </p:pic>
    </p:spTree>
    <p:extLst>
      <p:ext uri="{BB962C8B-B14F-4D97-AF65-F5344CB8AC3E}">
        <p14:creationId xmlns:p14="http://schemas.microsoft.com/office/powerpoint/2010/main" val="2075839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animEffect transition="in" filter="fade">
                                      <p:cBhvr>
                                        <p:cTn id="15" dur="500"/>
                                        <p:tgtEl>
                                          <p:spTgt spid="8"/>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500" fill="hold"/>
                                        <p:tgtEl>
                                          <p:spTgt spid="6"/>
                                        </p:tgtEl>
                                        <p:attrNameLst>
                                          <p:attrName>ppt_w</p:attrName>
                                        </p:attrNameLst>
                                      </p:cBhvr>
                                      <p:tavLst>
                                        <p:tav tm="0">
                                          <p:val>
                                            <p:fltVal val="0"/>
                                          </p:val>
                                        </p:tav>
                                        <p:tav tm="100000">
                                          <p:val>
                                            <p:strVal val="#ppt_w"/>
                                          </p:val>
                                        </p:tav>
                                      </p:tavLst>
                                    </p:anim>
                                    <p:anim calcmode="lin" valueType="num">
                                      <p:cBhvr>
                                        <p:cTn id="19" dur="500" fill="hold"/>
                                        <p:tgtEl>
                                          <p:spTgt spid="6"/>
                                        </p:tgtEl>
                                        <p:attrNameLst>
                                          <p:attrName>ppt_h</p:attrName>
                                        </p:attrNameLst>
                                      </p:cBhvr>
                                      <p:tavLst>
                                        <p:tav tm="0">
                                          <p:val>
                                            <p:fltVal val="0"/>
                                          </p:val>
                                        </p:tav>
                                        <p:tav tm="100000">
                                          <p:val>
                                            <p:strVal val="#ppt_h"/>
                                          </p:val>
                                        </p:tav>
                                      </p:tavLst>
                                    </p:anim>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4BA56D-B091-42D8-82FA-7BEE629CE147}"/>
              </a:ext>
            </a:extLst>
          </p:cNvPr>
          <p:cNvSpPr txBox="1"/>
          <p:nvPr/>
        </p:nvSpPr>
        <p:spPr>
          <a:xfrm>
            <a:off x="1959429" y="5486400"/>
            <a:ext cx="7968344"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Face Recognition Mask.</a:t>
            </a:r>
          </a:p>
        </p:txBody>
      </p:sp>
      <p:pic>
        <p:nvPicPr>
          <p:cNvPr id="7" name="Content Placeholder 6">
            <a:extLst>
              <a:ext uri="{FF2B5EF4-FFF2-40B4-BE49-F238E27FC236}">
                <a16:creationId xmlns:a16="http://schemas.microsoft.com/office/drawing/2014/main" id="{823CBD82-B1A3-4020-B0D6-4985CDFF2AC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912533" y="1638300"/>
            <a:ext cx="6366933" cy="3581400"/>
          </a:xfrm>
        </p:spPr>
      </p:pic>
    </p:spTree>
    <p:extLst>
      <p:ext uri="{BB962C8B-B14F-4D97-AF65-F5344CB8AC3E}">
        <p14:creationId xmlns:p14="http://schemas.microsoft.com/office/powerpoint/2010/main" val="2370580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C5AAC-B464-4BE5-83F0-25A8DCCA317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CONTENT</a:t>
            </a:r>
          </a:p>
        </p:txBody>
      </p:sp>
      <p:sp>
        <p:nvSpPr>
          <p:cNvPr id="3" name="Content Placeholder 2">
            <a:extLst>
              <a:ext uri="{FF2B5EF4-FFF2-40B4-BE49-F238E27FC236}">
                <a16:creationId xmlns:a16="http://schemas.microsoft.com/office/drawing/2014/main" id="{E228DF1A-544D-4623-A95C-0D1717066BA4}"/>
              </a:ext>
            </a:extLst>
          </p:cNvPr>
          <p:cNvSpPr>
            <a:spLocks noGrp="1"/>
          </p:cNvSpPr>
          <p:nvPr>
            <p:ph idx="4294967295"/>
          </p:nvPr>
        </p:nvSpPr>
        <p:spPr>
          <a:xfrm>
            <a:off x="1804988" y="1523093"/>
            <a:ext cx="10387012" cy="4883150"/>
          </a:xfrm>
        </p:spPr>
        <p:txBody>
          <a:bodyPr>
            <a:noAutofit/>
          </a:bodyPr>
          <a:lstStyle/>
          <a:p>
            <a:pPr marL="342900" indent="-342900" algn="just">
              <a:spcBef>
                <a:spcPts val="0"/>
              </a:spcBef>
              <a:spcAft>
                <a:spcPts val="0"/>
              </a:spcAft>
              <a:buSzPct val="150000"/>
              <a:buFont typeface="Wingdings" pitchFamily="2" charset="2"/>
              <a:buChar char="§"/>
            </a:pPr>
            <a:r>
              <a:rPr lang="en-US" dirty="0">
                <a:solidFill>
                  <a:schemeClr val="tx1"/>
                </a:solidFill>
                <a:latin typeface="Times New Roman" pitchFamily="18" charset="0"/>
                <a:cs typeface="Times New Roman" pitchFamily="18" charset="0"/>
              </a:rPr>
              <a:t>Introduction</a:t>
            </a:r>
          </a:p>
          <a:p>
            <a:pPr lvl="2" algn="just">
              <a:buSzPct val="150000"/>
              <a:buFont typeface="Arial" panose="020B0604020202020204" pitchFamily="34" charset="0"/>
              <a:buChar char="•"/>
            </a:pPr>
            <a:r>
              <a:rPr lang="en-US" sz="2000" dirty="0">
                <a:solidFill>
                  <a:schemeClr val="tx1"/>
                </a:solidFill>
                <a:latin typeface="Times New Roman" pitchFamily="18" charset="0"/>
                <a:cs typeface="Times New Roman" pitchFamily="18" charset="0"/>
              </a:rPr>
              <a:t>Objectives</a:t>
            </a:r>
          </a:p>
          <a:p>
            <a:pPr lvl="2" algn="just">
              <a:buSzPct val="150000"/>
              <a:buFont typeface="Arial" panose="020B0604020202020204" pitchFamily="34" charset="0"/>
              <a:buChar char="•"/>
            </a:pPr>
            <a:r>
              <a:rPr lang="en-US" sz="2000" dirty="0">
                <a:solidFill>
                  <a:schemeClr val="tx1"/>
                </a:solidFill>
                <a:latin typeface="Times New Roman" pitchFamily="18" charset="0"/>
                <a:cs typeface="Times New Roman" pitchFamily="18" charset="0"/>
              </a:rPr>
              <a:t>Methodology</a:t>
            </a:r>
          </a:p>
          <a:p>
            <a:pPr lvl="2" algn="just">
              <a:buSzPct val="150000"/>
              <a:buFont typeface="Arial" panose="020B0604020202020204" pitchFamily="34" charset="0"/>
              <a:buChar char="•"/>
            </a:pPr>
            <a:r>
              <a:rPr lang="en-US" sz="2000" dirty="0">
                <a:solidFill>
                  <a:schemeClr val="tx1"/>
                </a:solidFill>
                <a:latin typeface="Times New Roman" pitchFamily="18" charset="0"/>
                <a:cs typeface="Times New Roman" pitchFamily="18" charset="0"/>
              </a:rPr>
              <a:t>Expected Outcomes</a:t>
            </a:r>
          </a:p>
          <a:p>
            <a:pPr lvl="2" algn="just">
              <a:buSzPct val="150000"/>
              <a:buFont typeface="Arial" panose="020B0604020202020204" pitchFamily="34" charset="0"/>
              <a:buChar char="•"/>
            </a:pPr>
            <a:r>
              <a:rPr lang="en-US" sz="2000" dirty="0">
                <a:solidFill>
                  <a:schemeClr val="tx1"/>
                </a:solidFill>
                <a:latin typeface="Times New Roman" pitchFamily="18" charset="0"/>
                <a:cs typeface="Times New Roman" pitchFamily="18" charset="0"/>
              </a:rPr>
              <a:t>Applications</a:t>
            </a:r>
          </a:p>
          <a:p>
            <a:pPr marL="342900" indent="-342900" algn="just">
              <a:buSzPct val="150000"/>
              <a:buFont typeface="Wingdings" pitchFamily="2" charset="2"/>
              <a:buChar char="§"/>
            </a:pPr>
            <a:r>
              <a:rPr lang="en-US" dirty="0">
                <a:solidFill>
                  <a:schemeClr val="tx1"/>
                </a:solidFill>
                <a:latin typeface="Times New Roman" pitchFamily="18" charset="0"/>
                <a:cs typeface="Times New Roman" pitchFamily="18" charset="0"/>
              </a:rPr>
              <a:t>Literature Survey</a:t>
            </a:r>
          </a:p>
          <a:p>
            <a:pPr lvl="2" algn="just">
              <a:buSzPct val="150000"/>
              <a:buFont typeface="Arial" panose="020B0604020202020204" pitchFamily="34" charset="0"/>
              <a:buChar char="•"/>
            </a:pPr>
            <a:r>
              <a:rPr lang="en-US" sz="2000" dirty="0">
                <a:solidFill>
                  <a:schemeClr val="tx1"/>
                </a:solidFill>
                <a:latin typeface="Times New Roman" pitchFamily="18" charset="0"/>
                <a:cs typeface="Times New Roman" pitchFamily="18" charset="0"/>
              </a:rPr>
              <a:t>Comparison with Existing Systems</a:t>
            </a:r>
          </a:p>
          <a:p>
            <a:pPr lvl="2" algn="just">
              <a:buSzPct val="150000"/>
              <a:buFont typeface="Arial" panose="020B0604020202020204" pitchFamily="34" charset="0"/>
              <a:buChar char="•"/>
            </a:pPr>
            <a:r>
              <a:rPr lang="en-US" sz="2000" dirty="0">
                <a:solidFill>
                  <a:schemeClr val="tx1"/>
                </a:solidFill>
                <a:latin typeface="Times New Roman" pitchFamily="18" charset="0"/>
                <a:cs typeface="Times New Roman" pitchFamily="18" charset="0"/>
              </a:rPr>
              <a:t>Proposed System</a:t>
            </a:r>
          </a:p>
          <a:p>
            <a:pPr marL="342900" indent="-342900" algn="just">
              <a:spcBef>
                <a:spcPts val="800"/>
              </a:spcBef>
              <a:spcAft>
                <a:spcPts val="0"/>
              </a:spcAft>
              <a:buSzPct val="150000"/>
              <a:buFont typeface="Wingdings" pitchFamily="2" charset="2"/>
              <a:buChar char="§"/>
            </a:pPr>
            <a:r>
              <a:rPr lang="en-US" dirty="0">
                <a:solidFill>
                  <a:schemeClr val="tx1"/>
                </a:solidFill>
                <a:latin typeface="Times New Roman" pitchFamily="18" charset="0"/>
                <a:cs typeface="Times New Roman" pitchFamily="18" charset="0"/>
              </a:rPr>
              <a:t>Requirements Specification &amp; Analysis</a:t>
            </a:r>
          </a:p>
          <a:p>
            <a:pPr lvl="2" algn="just">
              <a:spcBef>
                <a:spcPts val="800"/>
              </a:spcBef>
              <a:spcAft>
                <a:spcPts val="0"/>
              </a:spcAft>
              <a:buSzPct val="150000"/>
              <a:buFont typeface="Arial" panose="020B0604020202020204" pitchFamily="34" charset="0"/>
              <a:buChar char="•"/>
            </a:pPr>
            <a:r>
              <a:rPr lang="en-US" sz="2000" dirty="0">
                <a:solidFill>
                  <a:schemeClr val="tx1"/>
                </a:solidFill>
                <a:latin typeface="Times New Roman" pitchFamily="18" charset="0"/>
                <a:cs typeface="Times New Roman" pitchFamily="18" charset="0"/>
              </a:rPr>
              <a:t>Functional, Non-Functional, Hardware &amp; Software Requirements</a:t>
            </a:r>
          </a:p>
          <a:p>
            <a:pPr marL="342900" indent="-342900" algn="just">
              <a:spcBef>
                <a:spcPts val="800"/>
              </a:spcBef>
              <a:spcAft>
                <a:spcPts val="0"/>
              </a:spcAft>
              <a:buSzPct val="150000"/>
              <a:buFont typeface="Wingdings" pitchFamily="2" charset="2"/>
              <a:buChar char="§"/>
            </a:pPr>
            <a:r>
              <a:rPr lang="en-US">
                <a:solidFill>
                  <a:schemeClr val="tx1"/>
                </a:solidFill>
                <a:latin typeface="Times New Roman" pitchFamily="18" charset="0"/>
                <a:cs typeface="Times New Roman" pitchFamily="18" charset="0"/>
              </a:rPr>
              <a:t>Screenshots</a:t>
            </a:r>
            <a:endParaRPr lang="en-US" dirty="0">
              <a:solidFill>
                <a:schemeClr val="tx1"/>
              </a:solidFill>
              <a:latin typeface="Times New Roman" pitchFamily="18" charset="0"/>
              <a:cs typeface="Times New Roman" pitchFamily="18" charset="0"/>
            </a:endParaRPr>
          </a:p>
          <a:p>
            <a:pPr marL="342900" indent="-342900" algn="just">
              <a:spcBef>
                <a:spcPts val="800"/>
              </a:spcBef>
              <a:spcAft>
                <a:spcPts val="0"/>
              </a:spcAft>
              <a:buSzPct val="150000"/>
              <a:buFont typeface="Wingdings" pitchFamily="2" charset="2"/>
              <a:buChar char="§"/>
            </a:pPr>
            <a:r>
              <a:rPr lang="en-US" dirty="0">
                <a:solidFill>
                  <a:schemeClr val="tx1"/>
                </a:solidFill>
                <a:latin typeface="Times New Roman" pitchFamily="18" charset="0"/>
                <a:cs typeface="Times New Roman" pitchFamily="18" charset="0"/>
              </a:rPr>
              <a:t>Conclusion</a:t>
            </a:r>
          </a:p>
          <a:p>
            <a:pPr marL="342900" indent="-342900" algn="just">
              <a:spcBef>
                <a:spcPts val="800"/>
              </a:spcBef>
              <a:spcAft>
                <a:spcPts val="0"/>
              </a:spcAft>
              <a:buSzPct val="150000"/>
              <a:buFont typeface="Wingdings" pitchFamily="2" charset="2"/>
              <a:buChar char="§"/>
            </a:pPr>
            <a:r>
              <a:rPr lang="en-US" dirty="0">
                <a:solidFill>
                  <a:schemeClr val="tx1"/>
                </a:solidFill>
                <a:latin typeface="Times New Roman" pitchFamily="18" charset="0"/>
                <a:cs typeface="Times New Roman" pitchFamily="18" charset="0"/>
              </a:rPr>
              <a:t>References</a:t>
            </a:r>
          </a:p>
        </p:txBody>
      </p:sp>
    </p:spTree>
    <p:extLst>
      <p:ext uri="{BB962C8B-B14F-4D97-AF65-F5344CB8AC3E}">
        <p14:creationId xmlns:p14="http://schemas.microsoft.com/office/powerpoint/2010/main" val="2309727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
                                            <p:txEl>
                                              <p:pRg st="0" end="0"/>
                                            </p:txEl>
                                          </p:spTgt>
                                        </p:tgtEl>
                                      </p:cBhvr>
                                    </p:animEffect>
                                  </p:childTnLst>
                                </p:cTn>
                              </p:par>
                              <p:par>
                                <p:cTn id="16" presetID="53" presetClass="entr" presetSubtype="16"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0" dur="500"/>
                                        <p:tgtEl>
                                          <p:spTgt spid="3">
                                            <p:txEl>
                                              <p:pRg st="1" end="1"/>
                                            </p:txEl>
                                          </p:spTgt>
                                        </p:tgtEl>
                                      </p:cBhvr>
                                    </p:animEffect>
                                  </p:childTnLst>
                                </p:cTn>
                              </p:par>
                              <p:par>
                                <p:cTn id="21" presetID="53" presetClass="entr" presetSubtype="16"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5" dur="500"/>
                                        <p:tgtEl>
                                          <p:spTgt spid="3">
                                            <p:txEl>
                                              <p:pRg st="2" end="2"/>
                                            </p:txEl>
                                          </p:spTgt>
                                        </p:tgtEl>
                                      </p:cBhvr>
                                    </p:animEffect>
                                  </p:childTnLst>
                                </p:cTn>
                              </p:par>
                              <p:par>
                                <p:cTn id="26" presetID="53" presetClass="entr" presetSubtype="16" fill="hold" nodeType="with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p:cTn id="28"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3">
                                            <p:txEl>
                                              <p:pRg st="3" end="3"/>
                                            </p:txEl>
                                          </p:spTgt>
                                        </p:tgtEl>
                                      </p:cBhvr>
                                    </p:animEffect>
                                  </p:childTnLst>
                                </p:cTn>
                              </p:par>
                              <p:par>
                                <p:cTn id="31" presetID="53" presetClass="entr" presetSubtype="16" fill="hold" nodeType="with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 calcmode="lin" valueType="num">
                                      <p:cBhvr>
                                        <p:cTn id="33"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4"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35" dur="500"/>
                                        <p:tgtEl>
                                          <p:spTgt spid="3">
                                            <p:txEl>
                                              <p:pRg st="4" end="4"/>
                                            </p:txEl>
                                          </p:spTgt>
                                        </p:tgtEl>
                                      </p:cBhvr>
                                    </p:animEffect>
                                  </p:childTnLst>
                                </p:cTn>
                              </p:par>
                              <p:par>
                                <p:cTn id="36" presetID="53" presetClass="entr" presetSubtype="16" fill="hold" nodeType="with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 calcmode="lin" valueType="num">
                                      <p:cBhvr>
                                        <p:cTn id="38"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39"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40" dur="500"/>
                                        <p:tgtEl>
                                          <p:spTgt spid="3">
                                            <p:txEl>
                                              <p:pRg st="5" end="5"/>
                                            </p:txEl>
                                          </p:spTgt>
                                        </p:tgtEl>
                                      </p:cBhvr>
                                    </p:animEffect>
                                  </p:childTnLst>
                                </p:cTn>
                              </p:par>
                              <p:par>
                                <p:cTn id="41" presetID="53" presetClass="entr" presetSubtype="16" fill="hold" nodeType="with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p:cTn id="43"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44"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45" dur="500"/>
                                        <p:tgtEl>
                                          <p:spTgt spid="3">
                                            <p:txEl>
                                              <p:pRg st="6" end="6"/>
                                            </p:txEl>
                                          </p:spTgt>
                                        </p:tgtEl>
                                      </p:cBhvr>
                                    </p:animEffect>
                                  </p:childTnLst>
                                </p:cTn>
                              </p:par>
                              <p:par>
                                <p:cTn id="46" presetID="53" presetClass="entr" presetSubtype="16" fill="hold" nodeType="with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 calcmode="lin" valueType="num">
                                      <p:cBhvr>
                                        <p:cTn id="48" dur="500" fill="hold"/>
                                        <p:tgtEl>
                                          <p:spTgt spid="3">
                                            <p:txEl>
                                              <p:pRg st="7" end="7"/>
                                            </p:txEl>
                                          </p:spTgt>
                                        </p:tgtEl>
                                        <p:attrNameLst>
                                          <p:attrName>ppt_w</p:attrName>
                                        </p:attrNameLst>
                                      </p:cBhvr>
                                      <p:tavLst>
                                        <p:tav tm="0">
                                          <p:val>
                                            <p:fltVal val="0"/>
                                          </p:val>
                                        </p:tav>
                                        <p:tav tm="100000">
                                          <p:val>
                                            <p:strVal val="#ppt_w"/>
                                          </p:val>
                                        </p:tav>
                                      </p:tavLst>
                                    </p:anim>
                                    <p:anim calcmode="lin" valueType="num">
                                      <p:cBhvr>
                                        <p:cTn id="49" dur="500" fill="hold"/>
                                        <p:tgtEl>
                                          <p:spTgt spid="3">
                                            <p:txEl>
                                              <p:pRg st="7" end="7"/>
                                            </p:txEl>
                                          </p:spTgt>
                                        </p:tgtEl>
                                        <p:attrNameLst>
                                          <p:attrName>ppt_h</p:attrName>
                                        </p:attrNameLst>
                                      </p:cBhvr>
                                      <p:tavLst>
                                        <p:tav tm="0">
                                          <p:val>
                                            <p:fltVal val="0"/>
                                          </p:val>
                                        </p:tav>
                                        <p:tav tm="100000">
                                          <p:val>
                                            <p:strVal val="#ppt_h"/>
                                          </p:val>
                                        </p:tav>
                                      </p:tavLst>
                                    </p:anim>
                                    <p:animEffect transition="in" filter="fade">
                                      <p:cBhvr>
                                        <p:cTn id="50" dur="500"/>
                                        <p:tgtEl>
                                          <p:spTgt spid="3">
                                            <p:txEl>
                                              <p:pRg st="7" end="7"/>
                                            </p:txEl>
                                          </p:spTgt>
                                        </p:tgtEl>
                                      </p:cBhvr>
                                    </p:animEffect>
                                  </p:childTnLst>
                                </p:cTn>
                              </p:par>
                              <p:par>
                                <p:cTn id="51" presetID="53" presetClass="entr" presetSubtype="16" fill="hold" nodeType="withEffect">
                                  <p:stCondLst>
                                    <p:cond delay="0"/>
                                  </p:stCondLst>
                                  <p:childTnLst>
                                    <p:set>
                                      <p:cBhvr>
                                        <p:cTn id="52" dur="1" fill="hold">
                                          <p:stCondLst>
                                            <p:cond delay="0"/>
                                          </p:stCondLst>
                                        </p:cTn>
                                        <p:tgtEl>
                                          <p:spTgt spid="3">
                                            <p:txEl>
                                              <p:pRg st="8" end="8"/>
                                            </p:txEl>
                                          </p:spTgt>
                                        </p:tgtEl>
                                        <p:attrNameLst>
                                          <p:attrName>style.visibility</p:attrName>
                                        </p:attrNameLst>
                                      </p:cBhvr>
                                      <p:to>
                                        <p:strVal val="visible"/>
                                      </p:to>
                                    </p:set>
                                    <p:anim calcmode="lin" valueType="num">
                                      <p:cBhvr>
                                        <p:cTn id="53" dur="500" fill="hold"/>
                                        <p:tgtEl>
                                          <p:spTgt spid="3">
                                            <p:txEl>
                                              <p:pRg st="8" end="8"/>
                                            </p:txEl>
                                          </p:spTgt>
                                        </p:tgtEl>
                                        <p:attrNameLst>
                                          <p:attrName>ppt_w</p:attrName>
                                        </p:attrNameLst>
                                      </p:cBhvr>
                                      <p:tavLst>
                                        <p:tav tm="0">
                                          <p:val>
                                            <p:fltVal val="0"/>
                                          </p:val>
                                        </p:tav>
                                        <p:tav tm="100000">
                                          <p:val>
                                            <p:strVal val="#ppt_w"/>
                                          </p:val>
                                        </p:tav>
                                      </p:tavLst>
                                    </p:anim>
                                    <p:anim calcmode="lin" valueType="num">
                                      <p:cBhvr>
                                        <p:cTn id="54" dur="500" fill="hold"/>
                                        <p:tgtEl>
                                          <p:spTgt spid="3">
                                            <p:txEl>
                                              <p:pRg st="8" end="8"/>
                                            </p:txEl>
                                          </p:spTgt>
                                        </p:tgtEl>
                                        <p:attrNameLst>
                                          <p:attrName>ppt_h</p:attrName>
                                        </p:attrNameLst>
                                      </p:cBhvr>
                                      <p:tavLst>
                                        <p:tav tm="0">
                                          <p:val>
                                            <p:fltVal val="0"/>
                                          </p:val>
                                        </p:tav>
                                        <p:tav tm="100000">
                                          <p:val>
                                            <p:strVal val="#ppt_h"/>
                                          </p:val>
                                        </p:tav>
                                      </p:tavLst>
                                    </p:anim>
                                    <p:animEffect transition="in" filter="fade">
                                      <p:cBhvr>
                                        <p:cTn id="55" dur="500"/>
                                        <p:tgtEl>
                                          <p:spTgt spid="3">
                                            <p:txEl>
                                              <p:pRg st="8" end="8"/>
                                            </p:txEl>
                                          </p:spTgt>
                                        </p:tgtEl>
                                      </p:cBhvr>
                                    </p:animEffect>
                                  </p:childTnLst>
                                </p:cTn>
                              </p:par>
                              <p:par>
                                <p:cTn id="56" presetID="53" presetClass="entr" presetSubtype="16" fill="hold" nodeType="withEffect">
                                  <p:stCondLst>
                                    <p:cond delay="0"/>
                                  </p:stCondLst>
                                  <p:childTnLst>
                                    <p:set>
                                      <p:cBhvr>
                                        <p:cTn id="57" dur="1" fill="hold">
                                          <p:stCondLst>
                                            <p:cond delay="0"/>
                                          </p:stCondLst>
                                        </p:cTn>
                                        <p:tgtEl>
                                          <p:spTgt spid="3">
                                            <p:txEl>
                                              <p:pRg st="9" end="9"/>
                                            </p:txEl>
                                          </p:spTgt>
                                        </p:tgtEl>
                                        <p:attrNameLst>
                                          <p:attrName>style.visibility</p:attrName>
                                        </p:attrNameLst>
                                      </p:cBhvr>
                                      <p:to>
                                        <p:strVal val="visible"/>
                                      </p:to>
                                    </p:set>
                                    <p:anim calcmode="lin" valueType="num">
                                      <p:cBhvr>
                                        <p:cTn id="58" dur="500" fill="hold"/>
                                        <p:tgtEl>
                                          <p:spTgt spid="3">
                                            <p:txEl>
                                              <p:pRg st="9" end="9"/>
                                            </p:txEl>
                                          </p:spTgt>
                                        </p:tgtEl>
                                        <p:attrNameLst>
                                          <p:attrName>ppt_w</p:attrName>
                                        </p:attrNameLst>
                                      </p:cBhvr>
                                      <p:tavLst>
                                        <p:tav tm="0">
                                          <p:val>
                                            <p:fltVal val="0"/>
                                          </p:val>
                                        </p:tav>
                                        <p:tav tm="100000">
                                          <p:val>
                                            <p:strVal val="#ppt_w"/>
                                          </p:val>
                                        </p:tav>
                                      </p:tavLst>
                                    </p:anim>
                                    <p:anim calcmode="lin" valueType="num">
                                      <p:cBhvr>
                                        <p:cTn id="59" dur="500" fill="hold"/>
                                        <p:tgtEl>
                                          <p:spTgt spid="3">
                                            <p:txEl>
                                              <p:pRg st="9" end="9"/>
                                            </p:txEl>
                                          </p:spTgt>
                                        </p:tgtEl>
                                        <p:attrNameLst>
                                          <p:attrName>ppt_h</p:attrName>
                                        </p:attrNameLst>
                                      </p:cBhvr>
                                      <p:tavLst>
                                        <p:tav tm="0">
                                          <p:val>
                                            <p:fltVal val="0"/>
                                          </p:val>
                                        </p:tav>
                                        <p:tav tm="100000">
                                          <p:val>
                                            <p:strVal val="#ppt_h"/>
                                          </p:val>
                                        </p:tav>
                                      </p:tavLst>
                                    </p:anim>
                                    <p:animEffect transition="in" filter="fade">
                                      <p:cBhvr>
                                        <p:cTn id="60" dur="500"/>
                                        <p:tgtEl>
                                          <p:spTgt spid="3">
                                            <p:txEl>
                                              <p:pRg st="9" end="9"/>
                                            </p:txEl>
                                          </p:spTgt>
                                        </p:tgtEl>
                                      </p:cBhvr>
                                    </p:animEffect>
                                  </p:childTnLst>
                                </p:cTn>
                              </p:par>
                              <p:par>
                                <p:cTn id="61" presetID="53" presetClass="entr" presetSubtype="16" fill="hold" nodeType="withEffect">
                                  <p:stCondLst>
                                    <p:cond delay="0"/>
                                  </p:stCondLst>
                                  <p:childTnLst>
                                    <p:set>
                                      <p:cBhvr>
                                        <p:cTn id="62" dur="1" fill="hold">
                                          <p:stCondLst>
                                            <p:cond delay="0"/>
                                          </p:stCondLst>
                                        </p:cTn>
                                        <p:tgtEl>
                                          <p:spTgt spid="3">
                                            <p:txEl>
                                              <p:pRg st="10" end="10"/>
                                            </p:txEl>
                                          </p:spTgt>
                                        </p:tgtEl>
                                        <p:attrNameLst>
                                          <p:attrName>style.visibility</p:attrName>
                                        </p:attrNameLst>
                                      </p:cBhvr>
                                      <p:to>
                                        <p:strVal val="visible"/>
                                      </p:to>
                                    </p:set>
                                    <p:anim calcmode="lin" valueType="num">
                                      <p:cBhvr>
                                        <p:cTn id="63" dur="500" fill="hold"/>
                                        <p:tgtEl>
                                          <p:spTgt spid="3">
                                            <p:txEl>
                                              <p:pRg st="10" end="10"/>
                                            </p:txEl>
                                          </p:spTgt>
                                        </p:tgtEl>
                                        <p:attrNameLst>
                                          <p:attrName>ppt_w</p:attrName>
                                        </p:attrNameLst>
                                      </p:cBhvr>
                                      <p:tavLst>
                                        <p:tav tm="0">
                                          <p:val>
                                            <p:fltVal val="0"/>
                                          </p:val>
                                        </p:tav>
                                        <p:tav tm="100000">
                                          <p:val>
                                            <p:strVal val="#ppt_w"/>
                                          </p:val>
                                        </p:tav>
                                      </p:tavLst>
                                    </p:anim>
                                    <p:anim calcmode="lin" valueType="num">
                                      <p:cBhvr>
                                        <p:cTn id="64" dur="500" fill="hold"/>
                                        <p:tgtEl>
                                          <p:spTgt spid="3">
                                            <p:txEl>
                                              <p:pRg st="10" end="10"/>
                                            </p:txEl>
                                          </p:spTgt>
                                        </p:tgtEl>
                                        <p:attrNameLst>
                                          <p:attrName>ppt_h</p:attrName>
                                        </p:attrNameLst>
                                      </p:cBhvr>
                                      <p:tavLst>
                                        <p:tav tm="0">
                                          <p:val>
                                            <p:fltVal val="0"/>
                                          </p:val>
                                        </p:tav>
                                        <p:tav tm="100000">
                                          <p:val>
                                            <p:strVal val="#ppt_h"/>
                                          </p:val>
                                        </p:tav>
                                      </p:tavLst>
                                    </p:anim>
                                    <p:animEffect transition="in" filter="fade">
                                      <p:cBhvr>
                                        <p:cTn id="65" dur="500"/>
                                        <p:tgtEl>
                                          <p:spTgt spid="3">
                                            <p:txEl>
                                              <p:pRg st="10" end="10"/>
                                            </p:txEl>
                                          </p:spTgt>
                                        </p:tgtEl>
                                      </p:cBhvr>
                                    </p:animEffect>
                                  </p:childTnLst>
                                </p:cTn>
                              </p:par>
                              <p:par>
                                <p:cTn id="66" presetID="53" presetClass="entr" presetSubtype="16" fill="hold" nodeType="withEffect">
                                  <p:stCondLst>
                                    <p:cond delay="0"/>
                                  </p:stCondLst>
                                  <p:childTnLst>
                                    <p:set>
                                      <p:cBhvr>
                                        <p:cTn id="67" dur="1" fill="hold">
                                          <p:stCondLst>
                                            <p:cond delay="0"/>
                                          </p:stCondLst>
                                        </p:cTn>
                                        <p:tgtEl>
                                          <p:spTgt spid="3">
                                            <p:txEl>
                                              <p:pRg st="11" end="11"/>
                                            </p:txEl>
                                          </p:spTgt>
                                        </p:tgtEl>
                                        <p:attrNameLst>
                                          <p:attrName>style.visibility</p:attrName>
                                        </p:attrNameLst>
                                      </p:cBhvr>
                                      <p:to>
                                        <p:strVal val="visible"/>
                                      </p:to>
                                    </p:set>
                                    <p:anim calcmode="lin" valueType="num">
                                      <p:cBhvr>
                                        <p:cTn id="68" dur="500" fill="hold"/>
                                        <p:tgtEl>
                                          <p:spTgt spid="3">
                                            <p:txEl>
                                              <p:pRg st="11" end="11"/>
                                            </p:txEl>
                                          </p:spTgt>
                                        </p:tgtEl>
                                        <p:attrNameLst>
                                          <p:attrName>ppt_w</p:attrName>
                                        </p:attrNameLst>
                                      </p:cBhvr>
                                      <p:tavLst>
                                        <p:tav tm="0">
                                          <p:val>
                                            <p:fltVal val="0"/>
                                          </p:val>
                                        </p:tav>
                                        <p:tav tm="100000">
                                          <p:val>
                                            <p:strVal val="#ppt_w"/>
                                          </p:val>
                                        </p:tav>
                                      </p:tavLst>
                                    </p:anim>
                                    <p:anim calcmode="lin" valueType="num">
                                      <p:cBhvr>
                                        <p:cTn id="69" dur="500" fill="hold"/>
                                        <p:tgtEl>
                                          <p:spTgt spid="3">
                                            <p:txEl>
                                              <p:pRg st="11" end="11"/>
                                            </p:txEl>
                                          </p:spTgt>
                                        </p:tgtEl>
                                        <p:attrNameLst>
                                          <p:attrName>ppt_h</p:attrName>
                                        </p:attrNameLst>
                                      </p:cBhvr>
                                      <p:tavLst>
                                        <p:tav tm="0">
                                          <p:val>
                                            <p:fltVal val="0"/>
                                          </p:val>
                                        </p:tav>
                                        <p:tav tm="100000">
                                          <p:val>
                                            <p:strVal val="#ppt_h"/>
                                          </p:val>
                                        </p:tav>
                                      </p:tavLst>
                                    </p:anim>
                                    <p:animEffect transition="in" filter="fade">
                                      <p:cBhvr>
                                        <p:cTn id="70" dur="500"/>
                                        <p:tgtEl>
                                          <p:spTgt spid="3">
                                            <p:txEl>
                                              <p:pRg st="11" end="11"/>
                                            </p:txEl>
                                          </p:spTgt>
                                        </p:tgtEl>
                                      </p:cBhvr>
                                    </p:animEffect>
                                  </p:childTnLst>
                                </p:cTn>
                              </p:par>
                              <p:par>
                                <p:cTn id="71" presetID="53" presetClass="entr" presetSubtype="16" fill="hold" nodeType="withEffect">
                                  <p:stCondLst>
                                    <p:cond delay="0"/>
                                  </p:stCondLst>
                                  <p:childTnLst>
                                    <p:set>
                                      <p:cBhvr>
                                        <p:cTn id="72" dur="1" fill="hold">
                                          <p:stCondLst>
                                            <p:cond delay="0"/>
                                          </p:stCondLst>
                                        </p:cTn>
                                        <p:tgtEl>
                                          <p:spTgt spid="3">
                                            <p:txEl>
                                              <p:pRg st="12" end="12"/>
                                            </p:txEl>
                                          </p:spTgt>
                                        </p:tgtEl>
                                        <p:attrNameLst>
                                          <p:attrName>style.visibility</p:attrName>
                                        </p:attrNameLst>
                                      </p:cBhvr>
                                      <p:to>
                                        <p:strVal val="visible"/>
                                      </p:to>
                                    </p:set>
                                    <p:anim calcmode="lin" valueType="num">
                                      <p:cBhvr>
                                        <p:cTn id="73" dur="500" fill="hold"/>
                                        <p:tgtEl>
                                          <p:spTgt spid="3">
                                            <p:txEl>
                                              <p:pRg st="12" end="12"/>
                                            </p:txEl>
                                          </p:spTgt>
                                        </p:tgtEl>
                                        <p:attrNameLst>
                                          <p:attrName>ppt_w</p:attrName>
                                        </p:attrNameLst>
                                      </p:cBhvr>
                                      <p:tavLst>
                                        <p:tav tm="0">
                                          <p:val>
                                            <p:fltVal val="0"/>
                                          </p:val>
                                        </p:tav>
                                        <p:tav tm="100000">
                                          <p:val>
                                            <p:strVal val="#ppt_w"/>
                                          </p:val>
                                        </p:tav>
                                      </p:tavLst>
                                    </p:anim>
                                    <p:anim calcmode="lin" valueType="num">
                                      <p:cBhvr>
                                        <p:cTn id="74" dur="500" fill="hold"/>
                                        <p:tgtEl>
                                          <p:spTgt spid="3">
                                            <p:txEl>
                                              <p:pRg st="12" end="12"/>
                                            </p:txEl>
                                          </p:spTgt>
                                        </p:tgtEl>
                                        <p:attrNameLst>
                                          <p:attrName>ppt_h</p:attrName>
                                        </p:attrNameLst>
                                      </p:cBhvr>
                                      <p:tavLst>
                                        <p:tav tm="0">
                                          <p:val>
                                            <p:fltVal val="0"/>
                                          </p:val>
                                        </p:tav>
                                        <p:tav tm="100000">
                                          <p:val>
                                            <p:strVal val="#ppt_h"/>
                                          </p:val>
                                        </p:tav>
                                      </p:tavLst>
                                    </p:anim>
                                    <p:animEffect transition="in" filter="fade">
                                      <p:cBhvr>
                                        <p:cTn id="75"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5F43-ECEC-4B8B-8C84-C5886356B75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B554C6AA-BEC5-4816-865A-E2003D34E20E}"/>
              </a:ext>
            </a:extLst>
          </p:cNvPr>
          <p:cNvSpPr>
            <a:spLocks noGrp="1"/>
          </p:cNvSpPr>
          <p:nvPr>
            <p:ph idx="1"/>
          </p:nvPr>
        </p:nvSpPr>
        <p:spPr>
          <a:xfrm>
            <a:off x="1295401" y="2441523"/>
            <a:ext cx="9601196" cy="3515394"/>
          </a:xfrm>
        </p:spPr>
        <p:txBody>
          <a:bodyPr>
            <a:normAutofit/>
          </a:bodyPr>
          <a:lstStyle/>
          <a:p>
            <a:pPr algn="just">
              <a:lnSpc>
                <a:spcPct val="91000"/>
              </a:lnSpc>
            </a:pPr>
            <a:r>
              <a:rPr lang="en-US" sz="2200" dirty="0">
                <a:latin typeface="Times New Roman" panose="02020603050405020304" pitchFamily="18" charset="0"/>
                <a:cs typeface="Times New Roman" panose="02020603050405020304" pitchFamily="18" charset="0"/>
              </a:rPr>
              <a:t>In real-world scenarios, human faces might be occluded by other objects such as facial mask. This makes the face recognition process a very challenging task. </a:t>
            </a:r>
          </a:p>
          <a:p>
            <a:pPr algn="just">
              <a:lnSpc>
                <a:spcPct val="91000"/>
              </a:lnSpc>
            </a:pPr>
            <a:r>
              <a:rPr lang="en-US" sz="2200" dirty="0">
                <a:latin typeface="Times New Roman" panose="02020603050405020304" pitchFamily="18" charset="0"/>
                <a:cs typeface="Times New Roman" panose="02020603050405020304" pitchFamily="18" charset="0"/>
              </a:rPr>
              <a:t>Consequently, current face recognition methods will easily fail to make an efficient recognition. </a:t>
            </a:r>
          </a:p>
          <a:p>
            <a:pPr algn="just">
              <a:lnSpc>
                <a:spcPct val="91000"/>
              </a:lnSpc>
            </a:pPr>
            <a:r>
              <a:rPr lang="en-US" sz="2200" dirty="0">
                <a:latin typeface="Times New Roman" panose="02020603050405020304" pitchFamily="18" charset="0"/>
                <a:cs typeface="Times New Roman" panose="02020603050405020304" pitchFamily="18" charset="0"/>
              </a:rPr>
              <a:t>The proposed method improves the generalization of face recognition process in the presence of the mask. To accomplish this task, we proposed a deep learning based method and quantization based technique to deal with the recognition of the masked faces.</a:t>
            </a:r>
          </a:p>
        </p:txBody>
      </p:sp>
    </p:spTree>
    <p:extLst>
      <p:ext uri="{BB962C8B-B14F-4D97-AF65-F5344CB8AC3E}">
        <p14:creationId xmlns:p14="http://schemas.microsoft.com/office/powerpoint/2010/main" val="2883442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15" dur="500"/>
                                        <p:tgtEl>
                                          <p:spTgt spid="3">
                                            <p:txEl>
                                              <p:pRg st="0" end="0"/>
                                            </p:txEl>
                                          </p:spTgt>
                                        </p:tgtEl>
                                      </p:cBhvr>
                                    </p:animEffect>
                                  </p:childTnLst>
                                </p:cTn>
                              </p:par>
                              <p:par>
                                <p:cTn id="16" presetID="12" presetClass="entr" presetSubtype="4"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9" dur="500"/>
                                        <p:tgtEl>
                                          <p:spTgt spid="3">
                                            <p:txEl>
                                              <p:pRg st="1" end="1"/>
                                            </p:txEl>
                                          </p:spTgt>
                                        </p:tgtEl>
                                      </p:cBhvr>
                                    </p:animEffect>
                                  </p:childTnLst>
                                </p:cTn>
                              </p:par>
                              <p:par>
                                <p:cTn id="20" presetID="12" presetClass="entr" presetSubtype="4" fill="hold"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 calcmode="lin" valueType="num">
                                      <p:cBhvr additive="base">
                                        <p:cTn id="22"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00F86-0E96-458E-BD11-56475030D00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REFERENCES</a:t>
            </a:r>
          </a:p>
        </p:txBody>
      </p:sp>
      <p:sp>
        <p:nvSpPr>
          <p:cNvPr id="5" name="Content Placeholder 4">
            <a:extLst>
              <a:ext uri="{FF2B5EF4-FFF2-40B4-BE49-F238E27FC236}">
                <a16:creationId xmlns:a16="http://schemas.microsoft.com/office/drawing/2014/main" id="{50044272-84A5-42D2-AB60-CDB94189C33D}"/>
              </a:ext>
            </a:extLst>
          </p:cNvPr>
          <p:cNvSpPr>
            <a:spLocks noGrp="1"/>
          </p:cNvSpPr>
          <p:nvPr>
            <p:ph idx="1"/>
          </p:nvPr>
        </p:nvSpPr>
        <p:spPr>
          <a:xfrm>
            <a:off x="1103790" y="1925899"/>
            <a:ext cx="10747899" cy="4323981"/>
          </a:xfrm>
        </p:spPr>
        <p:txBody>
          <a:bodyPr>
            <a:noAutofit/>
          </a:bodyPr>
          <a:lstStyle/>
          <a:p>
            <a:pPr>
              <a:lnSpc>
                <a:spcPts val="2880"/>
              </a:lnSpc>
              <a:spcAft>
                <a:spcPts val="1200"/>
              </a:spcAft>
            </a:pPr>
            <a:r>
              <a:rPr lang="en-US" dirty="0">
                <a:latin typeface="Times New Roman" panose="02020603050405020304" pitchFamily="18" charset="0"/>
                <a:cs typeface="Times New Roman" panose="02020603050405020304" pitchFamily="18" charset="0"/>
              </a:rPr>
              <a:t>U. Din, K. </a:t>
            </a:r>
            <a:r>
              <a:rPr lang="en-US" dirty="0" err="1">
                <a:latin typeface="Times New Roman" panose="02020603050405020304" pitchFamily="18" charset="0"/>
                <a:cs typeface="Times New Roman" panose="02020603050405020304" pitchFamily="18" charset="0"/>
              </a:rPr>
              <a:t>Javed</a:t>
            </a:r>
            <a:r>
              <a:rPr lang="en-US" dirty="0">
                <a:latin typeface="Times New Roman" panose="02020603050405020304" pitchFamily="18" charset="0"/>
                <a:cs typeface="Times New Roman" panose="02020603050405020304" pitchFamily="18" charset="0"/>
              </a:rPr>
              <a:t>, S. Bae, and J. Yi. A novel </a:t>
            </a:r>
            <a:r>
              <a:rPr lang="en-US" dirty="0" err="1">
                <a:latin typeface="Times New Roman" panose="02020603050405020304" pitchFamily="18" charset="0"/>
                <a:cs typeface="Times New Roman" panose="02020603050405020304" pitchFamily="18" charset="0"/>
              </a:rPr>
              <a:t>gan</a:t>
            </a:r>
            <a:r>
              <a:rPr lang="en-US" dirty="0">
                <a:latin typeface="Times New Roman" panose="02020603050405020304" pitchFamily="18" charset="0"/>
                <a:cs typeface="Times New Roman" panose="02020603050405020304" pitchFamily="18" charset="0"/>
              </a:rPr>
              <a:t>-based network for unmasking of masked face. IEEE Access, 8:44276–44287, 2020.</a:t>
            </a:r>
          </a:p>
          <a:p>
            <a:pPr>
              <a:lnSpc>
                <a:spcPts val="2880"/>
              </a:lnSpc>
              <a:spcAft>
                <a:spcPts val="1200"/>
              </a:spcAft>
            </a:pPr>
            <a:r>
              <a:rPr lang="en-US" dirty="0">
                <a:latin typeface="Times New Roman" panose="02020603050405020304" pitchFamily="18" charset="0"/>
                <a:cs typeface="Times New Roman" panose="02020603050405020304" pitchFamily="18" charset="0"/>
              </a:rPr>
              <a:t>Duan, J. Lu, J. Feng, and J. Zhou. Topology preserving structural matching for automatic partial face recognition. IEEE Transactions on Information Forensics and Security, 13(7):1823–1837, 2018.</a:t>
            </a:r>
          </a:p>
          <a:p>
            <a:pPr>
              <a:lnSpc>
                <a:spcPts val="2880"/>
              </a:lnSpc>
              <a:spcAft>
                <a:spcPts val="1200"/>
              </a:spcAft>
            </a:pPr>
            <a:r>
              <a:rPr lang="en-US" dirty="0">
                <a:latin typeface="Times New Roman" panose="02020603050405020304" pitchFamily="18" charset="0"/>
                <a:cs typeface="Times New Roman" panose="02020603050405020304" pitchFamily="18" charset="0"/>
              </a:rPr>
              <a:t>He, H. Li, Q. Zhang, and Z. Sun. Dynamic feature matching for partial face recognition. IEEE Transactions on Image Processing, 2018.</a:t>
            </a:r>
          </a:p>
          <a:p>
            <a:pPr>
              <a:lnSpc>
                <a:spcPts val="2880"/>
              </a:lnSpc>
              <a:spcAft>
                <a:spcPts val="1200"/>
              </a:spcAft>
            </a:pPr>
            <a:r>
              <a:rPr lang="en-US" dirty="0">
                <a:latin typeface="Times New Roman" panose="02020603050405020304" pitchFamily="18" charset="0"/>
                <a:cs typeface="Times New Roman" panose="02020603050405020304" pitchFamily="18" charset="0"/>
              </a:rPr>
              <a:t>Towards Facial Recognition Problem in COVID-19 Pandemic, 2020 4th International Conference on Electrical, Telecommunication and Computer Engineering (ELTICOM) 210</a:t>
            </a:r>
          </a:p>
        </p:txBody>
      </p:sp>
    </p:spTree>
    <p:extLst>
      <p:ext uri="{BB962C8B-B14F-4D97-AF65-F5344CB8AC3E}">
        <p14:creationId xmlns:p14="http://schemas.microsoft.com/office/powerpoint/2010/main" val="1270463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0" end="0"/>
                                            </p:txEl>
                                          </p:spTgt>
                                        </p:tgtEl>
                                      </p:cBhvr>
                                    </p:animEffect>
                                  </p:childTnLst>
                                </p:cTn>
                              </p:par>
                              <p:par>
                                <p:cTn id="15" presetID="12" presetClass="entr" presetSubtype="4" fill="hold" nodeType="with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 calcmode="lin" valueType="num">
                                      <p:cBhvr additive="base">
                                        <p:cTn id="17"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8" dur="500"/>
                                        <p:tgtEl>
                                          <p:spTgt spid="5">
                                            <p:txEl>
                                              <p:pRg st="1" end="1"/>
                                            </p:txEl>
                                          </p:spTgt>
                                        </p:tgtEl>
                                      </p:cBhvr>
                                    </p:animEffect>
                                  </p:childTnLst>
                                </p:cTn>
                              </p:par>
                              <p:par>
                                <p:cTn id="19" presetID="12" presetClass="entr" presetSubtype="4" fill="hold" nodeType="with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 calcmode="lin" valueType="num">
                                      <p:cBhvr additive="base">
                                        <p:cTn id="21"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2" dur="500"/>
                                        <p:tgtEl>
                                          <p:spTgt spid="5">
                                            <p:txEl>
                                              <p:pRg st="2" end="2"/>
                                            </p:txEl>
                                          </p:spTgt>
                                        </p:tgtEl>
                                      </p:cBhvr>
                                    </p:animEffect>
                                  </p:childTnLst>
                                </p:cTn>
                              </p:par>
                              <p:par>
                                <p:cTn id="23" presetID="12" presetClass="entr" presetSubtype="4" fill="hold" nodeType="with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107FDE0E-3B92-4635-A8F1-FDA59F8023E5}"/>
              </a:ext>
            </a:extLst>
          </p:cNvPr>
          <p:cNvSpPr>
            <a:spLocks noGrp="1"/>
          </p:cNvSpPr>
          <p:nvPr>
            <p:ph idx="1"/>
          </p:nvPr>
        </p:nvSpPr>
        <p:spPr>
          <a:xfrm>
            <a:off x="1256190" y="957678"/>
            <a:ext cx="10240392" cy="4942643"/>
          </a:xfrm>
        </p:spPr>
        <p:txBody>
          <a:bodyPr>
            <a:normAutofit/>
          </a:bodyPr>
          <a:lstStyle/>
          <a:p>
            <a:pPr>
              <a:lnSpc>
                <a:spcPts val="2880"/>
              </a:lnSpc>
            </a:pPr>
            <a:r>
              <a:rPr lang="en-US" sz="2000" dirty="0">
                <a:latin typeface="Times New Roman" panose="02020603050405020304" pitchFamily="18" charset="0"/>
                <a:cs typeface="Times New Roman" panose="02020603050405020304" pitchFamily="18" charset="0"/>
              </a:rPr>
              <a:t>Periocular Recognition in the Wild: Implementation of RGB-OCLBCP Dual-Stream CNN by Leslie Ching Ow Tiong, </a:t>
            </a:r>
            <a:r>
              <a:rPr lang="en-US" sz="2000" dirty="0" err="1">
                <a:latin typeface="Times New Roman" panose="02020603050405020304" pitchFamily="18" charset="0"/>
                <a:cs typeface="Times New Roman" panose="02020603050405020304" pitchFamily="18" charset="0"/>
              </a:rPr>
              <a:t>Yunli</a:t>
            </a:r>
            <a:r>
              <a:rPr lang="en-US" sz="2000" dirty="0">
                <a:latin typeface="Times New Roman" panose="02020603050405020304" pitchFamily="18" charset="0"/>
                <a:cs typeface="Times New Roman" panose="02020603050405020304" pitchFamily="18" charset="0"/>
              </a:rPr>
              <a:t> Lee and Andrew </a:t>
            </a:r>
            <a:r>
              <a:rPr lang="en-US" sz="2000" dirty="0" err="1">
                <a:latin typeface="Times New Roman" panose="02020603050405020304" pitchFamily="18" charset="0"/>
                <a:cs typeface="Times New Roman" panose="02020603050405020304" pitchFamily="18" charset="0"/>
              </a:rPr>
              <a:t>Beng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Jin</a:t>
            </a:r>
            <a:r>
              <a:rPr lang="en-US" sz="2000" dirty="0">
                <a:latin typeface="Times New Roman" panose="02020603050405020304" pitchFamily="18" charset="0"/>
                <a:cs typeface="Times New Roman" panose="02020603050405020304" pitchFamily="18" charset="0"/>
              </a:rPr>
              <a:t> Teoh</a:t>
            </a:r>
          </a:p>
          <a:p>
            <a:pPr>
              <a:lnSpc>
                <a:spcPts val="2880"/>
              </a:lnSpc>
            </a:pPr>
            <a:r>
              <a:rPr lang="en-US" sz="2000" dirty="0">
                <a:latin typeface="Times New Roman" panose="02020603050405020304" pitchFamily="18" charset="0"/>
                <a:cs typeface="Times New Roman" panose="02020603050405020304" pitchFamily="18" charset="0"/>
              </a:rPr>
              <a:t>IEEE paper on Eigenfaces vs. </a:t>
            </a:r>
            <a:r>
              <a:rPr lang="en-US" sz="2000" dirty="0" err="1">
                <a:latin typeface="Times New Roman" panose="02020603050405020304" pitchFamily="18" charset="0"/>
                <a:cs typeface="Times New Roman" panose="02020603050405020304" pitchFamily="18" charset="0"/>
              </a:rPr>
              <a:t>Fisherfaces</a:t>
            </a:r>
            <a:r>
              <a:rPr lang="en-US" sz="2000" dirty="0">
                <a:latin typeface="Times New Roman" panose="02020603050405020304" pitchFamily="18" charset="0"/>
                <a:cs typeface="Times New Roman" panose="02020603050405020304" pitchFamily="18" charset="0"/>
              </a:rPr>
              <a:t>: Recognition Using Class Specific Linear Projection by Peter N. </a:t>
            </a:r>
            <a:r>
              <a:rPr lang="en-US" sz="2000" dirty="0" err="1">
                <a:latin typeface="Times New Roman" panose="02020603050405020304" pitchFamily="18" charset="0"/>
                <a:cs typeface="Times New Roman" panose="02020603050405020304" pitchFamily="18" charset="0"/>
              </a:rPr>
              <a:t>Belhumeur</a:t>
            </a:r>
            <a:r>
              <a:rPr lang="en-US" sz="2000" dirty="0">
                <a:latin typeface="Times New Roman" panose="02020603050405020304" pitchFamily="18" charset="0"/>
                <a:cs typeface="Times New Roman" panose="02020603050405020304" pitchFamily="18" charset="0"/>
              </a:rPr>
              <a:t>, Joao P. </a:t>
            </a:r>
            <a:r>
              <a:rPr lang="en-US" sz="2000" dirty="0" err="1">
                <a:latin typeface="Times New Roman" panose="02020603050405020304" pitchFamily="18" charset="0"/>
                <a:cs typeface="Times New Roman" panose="02020603050405020304" pitchFamily="18" charset="0"/>
              </a:rPr>
              <a:t>Hespanha</a:t>
            </a:r>
            <a:r>
              <a:rPr lang="en-US" sz="2000" dirty="0">
                <a:latin typeface="Times New Roman" panose="02020603050405020304" pitchFamily="18" charset="0"/>
                <a:cs typeface="Times New Roman" panose="02020603050405020304" pitchFamily="18" charset="0"/>
              </a:rPr>
              <a:t>, and David J. Kriegman</a:t>
            </a:r>
          </a:p>
          <a:p>
            <a:pPr>
              <a:lnSpc>
                <a:spcPts val="2880"/>
              </a:lnSpc>
            </a:pPr>
            <a:r>
              <a:rPr lang="en-US" sz="2000" dirty="0">
                <a:latin typeface="Times New Roman" panose="02020603050405020304" pitchFamily="18" charset="0"/>
                <a:cs typeface="Times New Roman" panose="02020603050405020304" pitchFamily="18" charset="0"/>
              </a:rPr>
              <a:t>High-Speed Face Recognition Based on Discrete Cosine Transform and RBF Neural Networks by Meng </a:t>
            </a:r>
            <a:r>
              <a:rPr lang="en-US" sz="2000" dirty="0" err="1">
                <a:latin typeface="Times New Roman" panose="02020603050405020304" pitchFamily="18" charset="0"/>
                <a:cs typeface="Times New Roman" panose="02020603050405020304" pitchFamily="18" charset="0"/>
              </a:rPr>
              <a:t>Joo</a:t>
            </a:r>
            <a:r>
              <a:rPr lang="en-US" sz="2000" dirty="0">
                <a:latin typeface="Times New Roman" panose="02020603050405020304" pitchFamily="18" charset="0"/>
                <a:cs typeface="Times New Roman" panose="02020603050405020304" pitchFamily="18" charset="0"/>
              </a:rPr>
              <a:t> Er, Member, IEEE, </a:t>
            </a:r>
            <a:r>
              <a:rPr lang="en-US" sz="2000" dirty="0" err="1">
                <a:latin typeface="Times New Roman" panose="02020603050405020304" pitchFamily="18" charset="0"/>
                <a:cs typeface="Times New Roman" panose="02020603050405020304" pitchFamily="18" charset="0"/>
              </a:rPr>
              <a:t>Weilong</a:t>
            </a:r>
            <a:r>
              <a:rPr lang="en-US" sz="2000" dirty="0">
                <a:latin typeface="Times New Roman" panose="02020603050405020304" pitchFamily="18" charset="0"/>
                <a:cs typeface="Times New Roman" panose="02020603050405020304" pitchFamily="18" charset="0"/>
              </a:rPr>
              <a:t> Chen, and </a:t>
            </a:r>
            <a:r>
              <a:rPr lang="en-US" sz="2000" dirty="0" err="1">
                <a:latin typeface="Times New Roman" panose="02020603050405020304" pitchFamily="18" charset="0"/>
                <a:cs typeface="Times New Roman" panose="02020603050405020304" pitchFamily="18" charset="0"/>
              </a:rPr>
              <a:t>Shiqian</a:t>
            </a:r>
            <a:r>
              <a:rPr lang="en-US" sz="2000" dirty="0">
                <a:latin typeface="Times New Roman" panose="02020603050405020304" pitchFamily="18" charset="0"/>
                <a:cs typeface="Times New Roman" panose="02020603050405020304" pitchFamily="18" charset="0"/>
              </a:rPr>
              <a:t> Wu, Member, IEEE</a:t>
            </a:r>
          </a:p>
          <a:p>
            <a:pPr>
              <a:lnSpc>
                <a:spcPts val="2880"/>
              </a:lnSpc>
            </a:pPr>
            <a:r>
              <a:rPr lang="en-US" sz="2000" dirty="0">
                <a:latin typeface="Times New Roman" panose="02020603050405020304" pitchFamily="18" charset="0"/>
                <a:cs typeface="Times New Roman" panose="02020603050405020304" pitchFamily="18" charset="0"/>
              </a:rPr>
              <a:t>Face Recognition with Facial Mask Application and Neural Networks by  Marco Grassi1 and Marcos </a:t>
            </a:r>
            <a:r>
              <a:rPr lang="en-US" sz="2000" dirty="0" err="1">
                <a:latin typeface="Times New Roman" panose="02020603050405020304" pitchFamily="18" charset="0"/>
                <a:cs typeface="Times New Roman" panose="02020603050405020304" pitchFamily="18" charset="0"/>
              </a:rPr>
              <a:t>Faundez-Zanuy</a:t>
            </a:r>
            <a:endParaRPr lang="en-US" sz="2000" dirty="0">
              <a:latin typeface="Times New Roman" panose="02020603050405020304" pitchFamily="18" charset="0"/>
              <a:cs typeface="Times New Roman" panose="02020603050405020304" pitchFamily="18" charset="0"/>
            </a:endParaRPr>
          </a:p>
          <a:p>
            <a:pPr>
              <a:lnSpc>
                <a:spcPts val="2880"/>
              </a:lnSpc>
            </a:pPr>
            <a:r>
              <a:rPr lang="en-US" sz="2000" dirty="0">
                <a:latin typeface="Times New Roman" panose="02020603050405020304" pitchFamily="18" charset="0"/>
                <a:cs typeface="Times New Roman" panose="02020603050405020304" pitchFamily="18" charset="0"/>
              </a:rPr>
              <a:t>IEEE paper on  Face Recognition Using Light-Convolutional Neural Networks Based on Modified VGG16 Model by </a:t>
            </a:r>
            <a:r>
              <a:rPr lang="en-US" sz="2000" dirty="0" err="1">
                <a:latin typeface="Times New Roman" panose="02020603050405020304" pitchFamily="18" charset="0"/>
                <a:cs typeface="Times New Roman" panose="02020603050405020304" pitchFamily="18" charset="0"/>
              </a:rPr>
              <a:t>Anugrah</a:t>
            </a:r>
            <a:r>
              <a:rPr lang="en-US" sz="2000" dirty="0">
                <a:latin typeface="Times New Roman" panose="02020603050405020304" pitchFamily="18" charset="0"/>
                <a:cs typeface="Times New Roman" panose="02020603050405020304" pitchFamily="18" charset="0"/>
              </a:rPr>
              <a:t> Bintang Perdana, Adhi </a:t>
            </a:r>
            <a:r>
              <a:rPr lang="en-US" sz="2000" dirty="0" err="1">
                <a:latin typeface="Times New Roman" panose="02020603050405020304" pitchFamily="18" charset="0"/>
                <a:cs typeface="Times New Roman" panose="02020603050405020304" pitchFamily="18" charset="0"/>
              </a:rPr>
              <a:t>Prahara</a:t>
            </a:r>
            <a:r>
              <a:rPr lang="en-US" sz="2000" dirty="0">
                <a:latin typeface="Times New Roman" panose="02020603050405020304" pitchFamily="18" charset="0"/>
                <a:cs typeface="Times New Roman" panose="02020603050405020304" pitchFamily="18" charset="0"/>
              </a:rPr>
              <a:t> Informatics Department Universitas Ahmad </a:t>
            </a:r>
            <a:r>
              <a:rPr lang="en-US" sz="2000" dirty="0" err="1">
                <a:latin typeface="Times New Roman" panose="02020603050405020304" pitchFamily="18" charset="0"/>
                <a:cs typeface="Times New Roman" panose="02020603050405020304" pitchFamily="18" charset="0"/>
              </a:rPr>
              <a:t>Dahlan</a:t>
            </a:r>
            <a:r>
              <a:rPr lang="en-US" sz="2000" dirty="0">
                <a:latin typeface="Times New Roman" panose="02020603050405020304" pitchFamily="18" charset="0"/>
                <a:cs typeface="Times New Roman" panose="02020603050405020304" pitchFamily="18" charset="0"/>
              </a:rPr>
              <a:t> Yogyakarta, Indonesia </a:t>
            </a:r>
          </a:p>
          <a:p>
            <a:endParaRPr lang="en-US" dirty="0"/>
          </a:p>
        </p:txBody>
      </p:sp>
    </p:spTree>
    <p:extLst>
      <p:ext uri="{BB962C8B-B14F-4D97-AF65-F5344CB8AC3E}">
        <p14:creationId xmlns:p14="http://schemas.microsoft.com/office/powerpoint/2010/main" val="2497263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0" end="0"/>
                                            </p:txEl>
                                          </p:spTgt>
                                        </p:tgtEl>
                                      </p:cBhvr>
                                    </p:animEffect>
                                  </p:childTnLst>
                                </p:cTn>
                              </p:par>
                              <p:par>
                                <p:cTn id="9" presetID="12" presetClass="entr" presetSubtype="4" fill="hold" nodeType="with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 calcmode="lin" valueType="num">
                                      <p:cBhvr additive="base">
                                        <p:cTn id="11"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12" dur="500"/>
                                        <p:tgtEl>
                                          <p:spTgt spid="4">
                                            <p:txEl>
                                              <p:pRg st="1" end="1"/>
                                            </p:txEl>
                                          </p:spTgt>
                                        </p:tgtEl>
                                      </p:cBhvr>
                                    </p:animEffect>
                                  </p:childTnLst>
                                </p:cTn>
                              </p:par>
                              <p:par>
                                <p:cTn id="13" presetID="12" presetClass="entr" presetSubtype="4" fill="hold" nodeType="with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 calcmode="lin" valueType="num">
                                      <p:cBhvr additive="base">
                                        <p:cTn id="15"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16" dur="500"/>
                                        <p:tgtEl>
                                          <p:spTgt spid="4">
                                            <p:txEl>
                                              <p:pRg st="2" end="2"/>
                                            </p:txEl>
                                          </p:spTgt>
                                        </p:tgtEl>
                                      </p:cBhvr>
                                    </p:animEffect>
                                  </p:childTnLst>
                                </p:cTn>
                              </p:par>
                              <p:par>
                                <p:cTn id="17" presetID="12" presetClass="entr" presetSubtype="4"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 calcmode="lin" valueType="num">
                                      <p:cBhvr additive="base">
                                        <p:cTn id="19"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3" end="3"/>
                                            </p:txEl>
                                          </p:spTgt>
                                        </p:tgtEl>
                                      </p:cBhvr>
                                    </p:animEffect>
                                  </p:childTnLst>
                                </p:cTn>
                              </p:par>
                              <p:par>
                                <p:cTn id="21" presetID="12" presetClass="entr" presetSubtype="4" fill="hold" nodeType="with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 calcmode="lin" valueType="num">
                                      <p:cBhvr additive="base">
                                        <p:cTn id="23" dur="500"/>
                                        <p:tgtEl>
                                          <p:spTgt spid="4">
                                            <p:txEl>
                                              <p:pRg st="4" end="4"/>
                                            </p:txEl>
                                          </p:spTgt>
                                        </p:tgtEl>
                                        <p:attrNameLst>
                                          <p:attrName>ppt_y</p:attrName>
                                        </p:attrNameLst>
                                      </p:cBhvr>
                                      <p:tavLst>
                                        <p:tav tm="0">
                                          <p:val>
                                            <p:strVal val="#ppt_y+#ppt_h*1.125000"/>
                                          </p:val>
                                        </p:tav>
                                        <p:tav tm="100000">
                                          <p:val>
                                            <p:strVal val="#ppt_y"/>
                                          </p:val>
                                        </p:tav>
                                      </p:tavLst>
                                    </p:anim>
                                    <p:animEffect transition="in" filter="wipe(up)">
                                      <p:cBhvr>
                                        <p:cTn id="24"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8101B8-1B4D-4FEC-8884-A8240215150F}"/>
              </a:ext>
            </a:extLst>
          </p:cNvPr>
          <p:cNvSpPr>
            <a:spLocks noGrp="1"/>
          </p:cNvSpPr>
          <p:nvPr>
            <p:ph type="title" idx="4294967295"/>
          </p:nvPr>
        </p:nvSpPr>
        <p:spPr>
          <a:xfrm>
            <a:off x="3071019" y="2754312"/>
            <a:ext cx="6049962" cy="1349375"/>
          </a:xfrm>
          <a:effectLst>
            <a:reflection blurRad="6350" stA="52000" endA="300" endPos="35000" dir="5400000" sy="-100000" algn="bl" rotWithShape="0"/>
          </a:effectLst>
        </p:spPr>
        <p:txBody>
          <a:bodyPr>
            <a:noAutofit/>
          </a:bodyPr>
          <a:lstStyle/>
          <a:p>
            <a:r>
              <a:rPr lang="en-US" sz="8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3282256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4652B-AF1E-454C-83BB-A75A8468C92F}"/>
              </a:ext>
            </a:extLst>
          </p:cNvPr>
          <p:cNvSpPr>
            <a:spLocks noGrp="1"/>
          </p:cNvSpPr>
          <p:nvPr>
            <p:ph type="title"/>
          </p:nvPr>
        </p:nvSpPr>
        <p:spPr>
          <a:xfrm>
            <a:off x="1140827" y="632534"/>
            <a:ext cx="9601200" cy="1485900"/>
          </a:xfrm>
        </p:spPr>
        <p:txBody>
          <a:bodyPr/>
          <a:lstStyle/>
          <a:p>
            <a:r>
              <a:rPr lang="en-US"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15A9D2E5-4A3E-45E5-9DEC-912DC65C58F4}"/>
              </a:ext>
            </a:extLst>
          </p:cNvPr>
          <p:cNvSpPr>
            <a:spLocks noGrp="1"/>
          </p:cNvSpPr>
          <p:nvPr>
            <p:ph idx="1"/>
          </p:nvPr>
        </p:nvSpPr>
        <p:spPr>
          <a:xfrm>
            <a:off x="1140827" y="2543869"/>
            <a:ext cx="9601196" cy="3318936"/>
          </a:xfrm>
        </p:spPr>
        <p:txBody>
          <a:bodyPr>
            <a:noAutofit/>
          </a:bodyPr>
          <a:lstStyle/>
          <a:p>
            <a:pPr algn="just">
              <a:lnSpc>
                <a:spcPct val="91000"/>
              </a:lnSpc>
            </a:pPr>
            <a:r>
              <a:rPr lang="en-US" sz="2400" dirty="0">
                <a:latin typeface="Times New Roman" panose="02020603050405020304" pitchFamily="18" charset="0"/>
                <a:cs typeface="Times New Roman" panose="02020603050405020304" pitchFamily="18" charset="0"/>
              </a:rPr>
              <a:t>Our project focuses on two concepts, namely: face mask recognition and masked face recognition. </a:t>
            </a:r>
          </a:p>
          <a:p>
            <a:pPr algn="just">
              <a:lnSpc>
                <a:spcPct val="91000"/>
              </a:lnSpc>
            </a:pPr>
            <a:r>
              <a:rPr lang="en-US" sz="2400" dirty="0">
                <a:latin typeface="Times New Roman" panose="02020603050405020304" pitchFamily="18" charset="0"/>
                <a:cs typeface="Times New Roman" panose="02020603050405020304" pitchFamily="18" charset="0"/>
              </a:rPr>
              <a:t>The first one checks whether the person is wearing a mask or not. This can be applied in public places where the mask is compulsory. </a:t>
            </a:r>
          </a:p>
          <a:p>
            <a:pPr algn="just">
              <a:lnSpc>
                <a:spcPct val="91000"/>
              </a:lnSpc>
            </a:pPr>
            <a:r>
              <a:rPr lang="en-US" sz="2400" dirty="0">
                <a:latin typeface="Times New Roman" panose="02020603050405020304" pitchFamily="18" charset="0"/>
                <a:cs typeface="Times New Roman" panose="02020603050405020304" pitchFamily="18" charset="0"/>
              </a:rPr>
              <a:t>The second one aims to recognize a face, in presence of mask, based on the eyes and the forehead regions. </a:t>
            </a:r>
          </a:p>
        </p:txBody>
      </p:sp>
    </p:spTree>
    <p:extLst>
      <p:ext uri="{BB962C8B-B14F-4D97-AF65-F5344CB8AC3E}">
        <p14:creationId xmlns:p14="http://schemas.microsoft.com/office/powerpoint/2010/main" val="4253877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
                                            <p:txEl>
                                              <p:pRg st="0" end="0"/>
                                            </p:txEl>
                                          </p:spTgt>
                                        </p:tgtEl>
                                      </p:cBhvr>
                                    </p:animEffect>
                                  </p:childTnLst>
                                </p:cTn>
                              </p:par>
                              <p:par>
                                <p:cTn id="16" presetID="53" presetClass="entr" presetSubtype="16"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0" dur="500"/>
                                        <p:tgtEl>
                                          <p:spTgt spid="3">
                                            <p:txEl>
                                              <p:pRg st="1" end="1"/>
                                            </p:txEl>
                                          </p:spTgt>
                                        </p:tgtEl>
                                      </p:cBhvr>
                                    </p:animEffect>
                                  </p:childTnLst>
                                </p:cTn>
                              </p:par>
                              <p:par>
                                <p:cTn id="21" presetID="53" presetClass="entr" presetSubtype="16"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1" y="706936"/>
            <a:ext cx="10515600" cy="1325563"/>
          </a:xfrm>
        </p:spPr>
        <p:txBody>
          <a:bodyPr/>
          <a:lstStyle/>
          <a:p>
            <a:r>
              <a:rPr lang="en-US" dirty="0">
                <a:latin typeface="Times New Roman" panose="02020603050405020304" pitchFamily="18" charset="0"/>
                <a:cs typeface="Times New Roman" panose="02020603050405020304" pitchFamily="18" charset="0"/>
              </a:rPr>
              <a:t>OBJECTIVES</a:t>
            </a:r>
          </a:p>
        </p:txBody>
      </p:sp>
      <p:sp>
        <p:nvSpPr>
          <p:cNvPr id="3" name="Content Placeholder 2"/>
          <p:cNvSpPr>
            <a:spLocks noGrp="1"/>
          </p:cNvSpPr>
          <p:nvPr>
            <p:ph idx="1"/>
          </p:nvPr>
        </p:nvSpPr>
        <p:spPr>
          <a:xfrm>
            <a:off x="1295401" y="2609183"/>
            <a:ext cx="9601196" cy="3318936"/>
          </a:xfrm>
        </p:spPr>
        <p:txBody>
          <a:bodyPr>
            <a:normAutofit/>
          </a:bodyPr>
          <a:lstStyle/>
          <a:p>
            <a:pPr algn="just">
              <a:lnSpc>
                <a:spcPct val="91000"/>
              </a:lnSpc>
            </a:pPr>
            <a:r>
              <a:rPr lang="en-US" sz="2400" dirty="0">
                <a:latin typeface="Times New Roman" panose="02020603050405020304" pitchFamily="18" charset="0"/>
                <a:cs typeface="Times New Roman" panose="02020603050405020304" pitchFamily="18" charset="0"/>
              </a:rPr>
              <a:t>The main purpose of our project is to recognize the face with mask.</a:t>
            </a:r>
          </a:p>
          <a:p>
            <a:pPr algn="just">
              <a:lnSpc>
                <a:spcPct val="91000"/>
              </a:lnSpc>
            </a:pPr>
            <a:r>
              <a:rPr lang="en-US" sz="2400" dirty="0">
                <a:latin typeface="Times New Roman" panose="02020603050405020304" pitchFamily="18" charset="0"/>
                <a:cs typeface="Times New Roman" panose="02020603050405020304" pitchFamily="18" charset="0"/>
              </a:rPr>
              <a:t>Distinguish between whether the face is masked or not.</a:t>
            </a:r>
          </a:p>
          <a:p>
            <a:pPr algn="just">
              <a:lnSpc>
                <a:spcPct val="91000"/>
              </a:lnSpc>
            </a:pPr>
            <a:r>
              <a:rPr lang="en-US" sz="2400" dirty="0">
                <a:latin typeface="Times New Roman" panose="02020603050405020304" pitchFamily="18" charset="0"/>
                <a:cs typeface="Times New Roman" panose="02020603050405020304" pitchFamily="18" charset="0"/>
              </a:rPr>
              <a:t>To evaluate how mask impact the performance of various facial recognitions system across the globe.</a:t>
            </a:r>
          </a:p>
          <a:p>
            <a:pPr algn="just">
              <a:lnSpc>
                <a:spcPct val="91000"/>
              </a:lnSpc>
            </a:pPr>
            <a:r>
              <a:rPr lang="en-US" sz="2400" dirty="0">
                <a:latin typeface="Times New Roman" panose="02020603050405020304" pitchFamily="18" charset="0"/>
                <a:cs typeface="Times New Roman" panose="02020603050405020304" pitchFamily="18" charset="0"/>
              </a:rPr>
              <a:t>Face recognition is more safer than the other technique since the person can be recognized without contact of any of the devices.</a:t>
            </a:r>
          </a:p>
        </p:txBody>
      </p:sp>
    </p:spTree>
    <p:extLst>
      <p:ext uri="{BB962C8B-B14F-4D97-AF65-F5344CB8AC3E}">
        <p14:creationId xmlns:p14="http://schemas.microsoft.com/office/powerpoint/2010/main" val="3347707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
                                            <p:txEl>
                                              <p:pRg st="0" end="0"/>
                                            </p:txEl>
                                          </p:spTgt>
                                        </p:tgtEl>
                                      </p:cBhvr>
                                    </p:animEffect>
                                  </p:childTnLst>
                                </p:cTn>
                              </p:par>
                              <p:par>
                                <p:cTn id="16" presetID="53" presetClass="entr" presetSubtype="16"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0" dur="500"/>
                                        <p:tgtEl>
                                          <p:spTgt spid="3">
                                            <p:txEl>
                                              <p:pRg st="1" end="1"/>
                                            </p:txEl>
                                          </p:spTgt>
                                        </p:tgtEl>
                                      </p:cBhvr>
                                    </p:animEffect>
                                  </p:childTnLst>
                                </p:cTn>
                              </p:par>
                              <p:par>
                                <p:cTn id="21" presetID="53" presetClass="entr" presetSubtype="16"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5" dur="500"/>
                                        <p:tgtEl>
                                          <p:spTgt spid="3">
                                            <p:txEl>
                                              <p:pRg st="2" end="2"/>
                                            </p:txEl>
                                          </p:spTgt>
                                        </p:tgtEl>
                                      </p:cBhvr>
                                    </p:animEffect>
                                  </p:childTnLst>
                                </p:cTn>
                              </p:par>
                              <p:par>
                                <p:cTn id="26" presetID="53" presetClass="entr" presetSubtype="16" fill="hold" nodeType="with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p:cTn id="28"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BLOCK DIAGRAM</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87264" y="2457367"/>
            <a:ext cx="9169871" cy="3238666"/>
          </a:xfrm>
          <a:prstGeom prst="rect">
            <a:avLst/>
          </a:prstGeom>
          <a:ln>
            <a:noFill/>
          </a:ln>
          <a:effectLst>
            <a:softEdge rad="112500"/>
          </a:effectLst>
        </p:spPr>
      </p:pic>
    </p:spTree>
    <p:extLst>
      <p:ext uri="{BB962C8B-B14F-4D97-AF65-F5344CB8AC3E}">
        <p14:creationId xmlns:p14="http://schemas.microsoft.com/office/powerpoint/2010/main" val="3434764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2899B85-53FA-4B3D-976C-E1A83C625484}"/>
              </a:ext>
            </a:extLst>
          </p:cNvPr>
          <p:cNvSpPr>
            <a:spLocks noGrp="1"/>
          </p:cNvSpPr>
          <p:nvPr>
            <p:ph type="title"/>
          </p:nvPr>
        </p:nvSpPr>
        <p:spPr/>
        <p:txBody>
          <a:bodyPr>
            <a:normAutofit/>
          </a:bodyPr>
          <a:lstStyle/>
          <a:p>
            <a:r>
              <a:rPr lang="en-US" sz="4400" dirty="0">
                <a:latin typeface="Times New Roman" panose="02020603050405020304" pitchFamily="18" charset="0"/>
                <a:cs typeface="Times New Roman" panose="02020603050405020304" pitchFamily="18" charset="0"/>
              </a:rPr>
              <a:t>METHODOLOGY</a:t>
            </a:r>
            <a:endParaRPr lang="en-US" dirty="0"/>
          </a:p>
        </p:txBody>
      </p:sp>
      <p:sp>
        <p:nvSpPr>
          <p:cNvPr id="5" name="Content Placeholder 4">
            <a:extLst>
              <a:ext uri="{FF2B5EF4-FFF2-40B4-BE49-F238E27FC236}">
                <a16:creationId xmlns:a16="http://schemas.microsoft.com/office/drawing/2014/main" id="{2881A36D-2ED4-4E44-87F9-3DE52D51C037}"/>
              </a:ext>
            </a:extLst>
          </p:cNvPr>
          <p:cNvSpPr>
            <a:spLocks noGrp="1"/>
          </p:cNvSpPr>
          <p:nvPr>
            <p:ph idx="1"/>
          </p:nvPr>
        </p:nvSpPr>
        <p:spPr/>
        <p:txBody>
          <a:bodyPr/>
          <a:lstStyle/>
          <a:p>
            <a:pPr marL="342900" indent="-342900" algn="just">
              <a:lnSpc>
                <a:spcPct val="91000"/>
              </a:lnSpc>
              <a:spcBef>
                <a:spcPts val="576"/>
              </a:spcBef>
              <a:spcAft>
                <a:spcPts val="600"/>
              </a:spcAft>
              <a:buClr>
                <a:schemeClr val="accent1"/>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Many approaches have been proposed to handle this problem. </a:t>
            </a:r>
          </a:p>
          <a:p>
            <a:pPr marL="342900" indent="-342900" algn="just">
              <a:lnSpc>
                <a:spcPct val="91000"/>
              </a:lnSpc>
              <a:spcBef>
                <a:spcPts val="576"/>
              </a:spcBef>
              <a:spcAft>
                <a:spcPts val="600"/>
              </a:spcAft>
              <a:buClr>
                <a:schemeClr val="accent1"/>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We can classify them into three categories namely: local matching approach, restoration approach and discard occlusion based approach.</a:t>
            </a:r>
          </a:p>
          <a:p>
            <a:pPr marL="342900" indent="-342900" algn="just">
              <a:lnSpc>
                <a:spcPct val="91000"/>
              </a:lnSpc>
              <a:spcBef>
                <a:spcPts val="576"/>
              </a:spcBef>
              <a:spcAft>
                <a:spcPts val="600"/>
              </a:spcAft>
              <a:buClr>
                <a:schemeClr val="accent1"/>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We are using Quantization based pooling method to recognize the face.</a:t>
            </a:r>
          </a:p>
        </p:txBody>
      </p:sp>
    </p:spTree>
    <p:extLst>
      <p:ext uri="{BB962C8B-B14F-4D97-AF65-F5344CB8AC3E}">
        <p14:creationId xmlns:p14="http://schemas.microsoft.com/office/powerpoint/2010/main" val="3136677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p:cTn id="13"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5">
                                            <p:txEl>
                                              <p:pRg st="0" end="0"/>
                                            </p:txEl>
                                          </p:spTgt>
                                        </p:tgtEl>
                                        <p:attrNameLst>
                                          <p:attrName>ppt_h</p:attrName>
                                        </p:attrNameLst>
                                      </p:cBhvr>
                                      <p:tavLst>
                                        <p:tav tm="0">
                                          <p:val>
                                            <p:fltVal val="0"/>
                                          </p:val>
                                        </p:tav>
                                        <p:tav tm="100000">
                                          <p:val>
                                            <p:strVal val="#ppt_h"/>
                                          </p:val>
                                        </p:tav>
                                      </p:tavLst>
                                    </p:anim>
                                  </p:childTnLst>
                                </p:cTn>
                              </p:par>
                              <p:par>
                                <p:cTn id="15" presetID="23" presetClass="entr" presetSubtype="16" fill="hold" nodeType="with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 calcmode="lin" valueType="num">
                                      <p:cBhvr>
                                        <p:cTn id="17"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18" dur="500" fill="hold"/>
                                        <p:tgtEl>
                                          <p:spTgt spid="5">
                                            <p:txEl>
                                              <p:pRg st="1" end="1"/>
                                            </p:txEl>
                                          </p:spTgt>
                                        </p:tgtEl>
                                        <p:attrNameLst>
                                          <p:attrName>ppt_h</p:attrName>
                                        </p:attrNameLst>
                                      </p:cBhvr>
                                      <p:tavLst>
                                        <p:tav tm="0">
                                          <p:val>
                                            <p:fltVal val="0"/>
                                          </p:val>
                                        </p:tav>
                                        <p:tav tm="100000">
                                          <p:val>
                                            <p:strVal val="#ppt_h"/>
                                          </p:val>
                                        </p:tav>
                                      </p:tavLst>
                                    </p:anim>
                                  </p:childTnLst>
                                </p:cTn>
                              </p:par>
                              <p:par>
                                <p:cTn id="19" presetID="23" presetClass="entr" presetSubtype="16" fill="hold" nodeType="with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 calcmode="lin" valueType="num">
                                      <p:cBhvr>
                                        <p:cTn id="21"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5">
                                            <p:txEl>
                                              <p:pRg st="2" end="2"/>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07702" y="1486801"/>
            <a:ext cx="10398034" cy="3884397"/>
          </a:xfrm>
          <a:prstGeom prst="rect">
            <a:avLst/>
          </a:prstGeom>
          <a:noFill/>
        </p:spPr>
        <p:txBody>
          <a:bodyPr wrap="square" rtlCol="0">
            <a:spAutoFit/>
          </a:bodyPr>
          <a:lstStyle/>
          <a:p>
            <a:pPr algn="just">
              <a:lnSpc>
                <a:spcPct val="91000"/>
              </a:lnSpc>
              <a:spcAft>
                <a:spcPts val="1200"/>
              </a:spcAft>
            </a:pPr>
            <a:r>
              <a:rPr lang="en-US" sz="2400" u="sng" dirty="0">
                <a:latin typeface="Times New Roman" panose="02020603050405020304" pitchFamily="18" charset="0"/>
                <a:cs typeface="Times New Roman" panose="02020603050405020304" pitchFamily="18" charset="0"/>
              </a:rPr>
              <a:t>Steps</a:t>
            </a:r>
          </a:p>
          <a:p>
            <a:pPr marL="514350" indent="-514350" algn="just">
              <a:lnSpc>
                <a:spcPct val="91000"/>
              </a:lnSpc>
              <a:buClr>
                <a:schemeClr val="accent1"/>
              </a:buClr>
              <a:buFont typeface="+mj-lt"/>
              <a:buAutoNum type="arabicPeriod"/>
            </a:pPr>
            <a:r>
              <a:rPr lang="en-US" sz="2400" dirty="0">
                <a:latin typeface="Times New Roman" panose="02020603050405020304" pitchFamily="18" charset="0"/>
                <a:cs typeface="Times New Roman" panose="02020603050405020304" pitchFamily="18" charset="0"/>
              </a:rPr>
              <a:t>Localizing the mask region.</a:t>
            </a:r>
          </a:p>
          <a:p>
            <a:pPr marL="514350" indent="-514350" algn="just">
              <a:lnSpc>
                <a:spcPct val="91000"/>
              </a:lnSpc>
              <a:buClr>
                <a:schemeClr val="accent1"/>
              </a:buClr>
              <a:buFont typeface="+mj-lt"/>
              <a:buAutoNum type="arabicPeriod"/>
            </a:pPr>
            <a:r>
              <a:rPr lang="en-US" sz="2400" dirty="0">
                <a:latin typeface="Times New Roman" panose="02020603050405020304" pitchFamily="18" charset="0"/>
                <a:cs typeface="Times New Roman" panose="02020603050405020304" pitchFamily="18" charset="0"/>
              </a:rPr>
              <a:t>Obtaining the informative region from the masked face.</a:t>
            </a:r>
          </a:p>
          <a:p>
            <a:pPr marL="514350" indent="-514350" algn="just">
              <a:lnSpc>
                <a:spcPct val="91000"/>
              </a:lnSpc>
              <a:buClr>
                <a:schemeClr val="accent1"/>
              </a:buClr>
              <a:buFont typeface="+mj-lt"/>
              <a:buAutoNum type="arabicPeriod"/>
            </a:pPr>
            <a:r>
              <a:rPr lang="en-US" sz="2400" dirty="0">
                <a:latin typeface="Times New Roman" panose="02020603050405020304" pitchFamily="18" charset="0"/>
                <a:cs typeface="Times New Roman" panose="02020603050405020304" pitchFamily="18" charset="0"/>
              </a:rPr>
              <a:t>Feature extraction layer.</a:t>
            </a:r>
          </a:p>
          <a:p>
            <a:pPr marL="800100" lvl="1" indent="-342900" algn="just">
              <a:lnSpc>
                <a:spcPct val="91000"/>
              </a:lnSpc>
              <a:buClr>
                <a:schemeClr val="accent1"/>
              </a:buCl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We extract deep features using VGG–16 face CNN descriptor from the 2D images.</a:t>
            </a:r>
          </a:p>
          <a:p>
            <a:pPr marL="514350" indent="-514350" algn="just">
              <a:lnSpc>
                <a:spcPct val="91000"/>
              </a:lnSpc>
              <a:buClr>
                <a:schemeClr val="accent1"/>
              </a:buClr>
              <a:buFont typeface="+mj-lt"/>
              <a:buAutoNum type="arabicPeriod"/>
            </a:pPr>
            <a:r>
              <a:rPr lang="en-US" sz="2400" dirty="0">
                <a:latin typeface="Times New Roman" panose="02020603050405020304" pitchFamily="18" charset="0"/>
                <a:cs typeface="Times New Roman" panose="02020603050405020304" pitchFamily="18" charset="0"/>
              </a:rPr>
              <a:t>Deep bag of features layer.</a:t>
            </a:r>
          </a:p>
          <a:p>
            <a:pPr marL="514350" indent="-514350" algn="just">
              <a:lnSpc>
                <a:spcPct val="91000"/>
              </a:lnSpc>
              <a:buClr>
                <a:schemeClr val="accent1"/>
              </a:buClr>
              <a:buFont typeface="+mj-lt"/>
              <a:buAutoNum type="arabicPeriod"/>
            </a:pPr>
            <a:r>
              <a:rPr lang="en-US" sz="2400" dirty="0">
                <a:latin typeface="Times New Roman" panose="02020603050405020304" pitchFamily="18" charset="0"/>
                <a:cs typeface="Times New Roman" panose="02020603050405020304" pitchFamily="18" charset="0"/>
              </a:rPr>
              <a:t>Fully connected layer and classification.</a:t>
            </a:r>
          </a:p>
          <a:p>
            <a:pPr marL="1428750" lvl="2" indent="-514350" algn="just">
              <a:lnSpc>
                <a:spcPct val="91000"/>
              </a:lnSpc>
              <a:buClr>
                <a:schemeClr val="accent1"/>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Multilayer Perceptron Classifier(MLP)</a:t>
            </a:r>
          </a:p>
          <a:p>
            <a:pPr marL="1714500" lvl="3" indent="-342900" algn="just">
              <a:lnSpc>
                <a:spcPct val="91000"/>
              </a:lnSpc>
              <a:buClr>
                <a:schemeClr val="accent1"/>
              </a:buClr>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Back Propagation Algorithm.</a:t>
            </a:r>
          </a:p>
          <a:p>
            <a:endParaRPr lang="en-US" dirty="0"/>
          </a:p>
        </p:txBody>
      </p:sp>
    </p:spTree>
    <p:extLst>
      <p:ext uri="{BB962C8B-B14F-4D97-AF65-F5344CB8AC3E}">
        <p14:creationId xmlns:p14="http://schemas.microsoft.com/office/powerpoint/2010/main" val="1106248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4">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 calcmode="lin" valueType="num">
                                      <p:cBhvr>
                                        <p:cTn id="12" dur="500" fill="hold"/>
                                        <p:tgtEl>
                                          <p:spTgt spid="4">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4">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4">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 calcmode="lin" valueType="num">
                                      <p:cBhvr>
                                        <p:cTn id="17" dur="500" fill="hold"/>
                                        <p:tgtEl>
                                          <p:spTgt spid="4">
                                            <p:txEl>
                                              <p:pRg st="2" end="2"/>
                                            </p:txEl>
                                          </p:spTgt>
                                        </p:tgtEl>
                                        <p:attrNameLst>
                                          <p:attrName>ppt_w</p:attrName>
                                        </p:attrNameLst>
                                      </p:cBhvr>
                                      <p:tavLst>
                                        <p:tav tm="0">
                                          <p:val>
                                            <p:fltVal val="0"/>
                                          </p:val>
                                        </p:tav>
                                        <p:tav tm="100000">
                                          <p:val>
                                            <p:strVal val="#ppt_w"/>
                                          </p:val>
                                        </p:tav>
                                      </p:tavLst>
                                    </p:anim>
                                    <p:anim calcmode="lin" valueType="num">
                                      <p:cBhvr>
                                        <p:cTn id="18" dur="500" fill="hold"/>
                                        <p:tgtEl>
                                          <p:spTgt spid="4">
                                            <p:txEl>
                                              <p:pRg st="2" end="2"/>
                                            </p:txEl>
                                          </p:spTgt>
                                        </p:tgtEl>
                                        <p:attrNameLst>
                                          <p:attrName>ppt_h</p:attrName>
                                        </p:attrNameLst>
                                      </p:cBhvr>
                                      <p:tavLst>
                                        <p:tav tm="0">
                                          <p:val>
                                            <p:fltVal val="0"/>
                                          </p:val>
                                        </p:tav>
                                        <p:tav tm="100000">
                                          <p:val>
                                            <p:strVal val="#ppt_h"/>
                                          </p:val>
                                        </p:tav>
                                      </p:tavLst>
                                    </p:anim>
                                    <p:animEffect transition="in" filter="fade">
                                      <p:cBhvr>
                                        <p:cTn id="19" dur="500"/>
                                        <p:tgtEl>
                                          <p:spTgt spid="4">
                                            <p:txEl>
                                              <p:pRg st="2" end="2"/>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 calcmode="lin" valueType="num">
                                      <p:cBhvr>
                                        <p:cTn id="22" dur="500" fill="hold"/>
                                        <p:tgtEl>
                                          <p:spTgt spid="4">
                                            <p:txEl>
                                              <p:pRg st="3" end="3"/>
                                            </p:txEl>
                                          </p:spTgt>
                                        </p:tgtEl>
                                        <p:attrNameLst>
                                          <p:attrName>ppt_w</p:attrName>
                                        </p:attrNameLst>
                                      </p:cBhvr>
                                      <p:tavLst>
                                        <p:tav tm="0">
                                          <p:val>
                                            <p:fltVal val="0"/>
                                          </p:val>
                                        </p:tav>
                                        <p:tav tm="100000">
                                          <p:val>
                                            <p:strVal val="#ppt_w"/>
                                          </p:val>
                                        </p:tav>
                                      </p:tavLst>
                                    </p:anim>
                                    <p:anim calcmode="lin" valueType="num">
                                      <p:cBhvr>
                                        <p:cTn id="23" dur="500" fill="hold"/>
                                        <p:tgtEl>
                                          <p:spTgt spid="4">
                                            <p:txEl>
                                              <p:pRg st="3" end="3"/>
                                            </p:txEl>
                                          </p:spTgt>
                                        </p:tgtEl>
                                        <p:attrNameLst>
                                          <p:attrName>ppt_h</p:attrName>
                                        </p:attrNameLst>
                                      </p:cBhvr>
                                      <p:tavLst>
                                        <p:tav tm="0">
                                          <p:val>
                                            <p:fltVal val="0"/>
                                          </p:val>
                                        </p:tav>
                                        <p:tav tm="100000">
                                          <p:val>
                                            <p:strVal val="#ppt_h"/>
                                          </p:val>
                                        </p:tav>
                                      </p:tavLst>
                                    </p:anim>
                                    <p:animEffect transition="in" filter="fade">
                                      <p:cBhvr>
                                        <p:cTn id="24" dur="500"/>
                                        <p:tgtEl>
                                          <p:spTgt spid="4">
                                            <p:txEl>
                                              <p:pRg st="3" end="3"/>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 calcmode="lin" valueType="num">
                                      <p:cBhvr>
                                        <p:cTn id="27" dur="500" fill="hold"/>
                                        <p:tgtEl>
                                          <p:spTgt spid="4">
                                            <p:txEl>
                                              <p:pRg st="4" end="4"/>
                                            </p:txEl>
                                          </p:spTgt>
                                        </p:tgtEl>
                                        <p:attrNameLst>
                                          <p:attrName>ppt_w</p:attrName>
                                        </p:attrNameLst>
                                      </p:cBhvr>
                                      <p:tavLst>
                                        <p:tav tm="0">
                                          <p:val>
                                            <p:fltVal val="0"/>
                                          </p:val>
                                        </p:tav>
                                        <p:tav tm="100000">
                                          <p:val>
                                            <p:strVal val="#ppt_w"/>
                                          </p:val>
                                        </p:tav>
                                      </p:tavLst>
                                    </p:anim>
                                    <p:anim calcmode="lin" valueType="num">
                                      <p:cBhvr>
                                        <p:cTn id="28" dur="500" fill="hold"/>
                                        <p:tgtEl>
                                          <p:spTgt spid="4">
                                            <p:txEl>
                                              <p:pRg st="4" end="4"/>
                                            </p:txEl>
                                          </p:spTgt>
                                        </p:tgtEl>
                                        <p:attrNameLst>
                                          <p:attrName>ppt_h</p:attrName>
                                        </p:attrNameLst>
                                      </p:cBhvr>
                                      <p:tavLst>
                                        <p:tav tm="0">
                                          <p:val>
                                            <p:fltVal val="0"/>
                                          </p:val>
                                        </p:tav>
                                        <p:tav tm="100000">
                                          <p:val>
                                            <p:strVal val="#ppt_h"/>
                                          </p:val>
                                        </p:tav>
                                      </p:tavLst>
                                    </p:anim>
                                    <p:animEffect transition="in" filter="fade">
                                      <p:cBhvr>
                                        <p:cTn id="29" dur="500"/>
                                        <p:tgtEl>
                                          <p:spTgt spid="4">
                                            <p:txEl>
                                              <p:pRg st="4" end="4"/>
                                            </p:txEl>
                                          </p:spTgt>
                                        </p:tgtEl>
                                      </p:cBhvr>
                                    </p:animEffect>
                                  </p:childTnLst>
                                </p:cTn>
                              </p:par>
                              <p:par>
                                <p:cTn id="30" presetID="53" presetClass="entr" presetSubtype="16" fill="hold" nodeType="with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 calcmode="lin" valueType="num">
                                      <p:cBhvr>
                                        <p:cTn id="32" dur="500" fill="hold"/>
                                        <p:tgtEl>
                                          <p:spTgt spid="4">
                                            <p:txEl>
                                              <p:pRg st="5" end="5"/>
                                            </p:txEl>
                                          </p:spTgt>
                                        </p:tgtEl>
                                        <p:attrNameLst>
                                          <p:attrName>ppt_w</p:attrName>
                                        </p:attrNameLst>
                                      </p:cBhvr>
                                      <p:tavLst>
                                        <p:tav tm="0">
                                          <p:val>
                                            <p:fltVal val="0"/>
                                          </p:val>
                                        </p:tav>
                                        <p:tav tm="100000">
                                          <p:val>
                                            <p:strVal val="#ppt_w"/>
                                          </p:val>
                                        </p:tav>
                                      </p:tavLst>
                                    </p:anim>
                                    <p:anim calcmode="lin" valueType="num">
                                      <p:cBhvr>
                                        <p:cTn id="33" dur="500" fill="hold"/>
                                        <p:tgtEl>
                                          <p:spTgt spid="4">
                                            <p:txEl>
                                              <p:pRg st="5" end="5"/>
                                            </p:txEl>
                                          </p:spTgt>
                                        </p:tgtEl>
                                        <p:attrNameLst>
                                          <p:attrName>ppt_h</p:attrName>
                                        </p:attrNameLst>
                                      </p:cBhvr>
                                      <p:tavLst>
                                        <p:tav tm="0">
                                          <p:val>
                                            <p:fltVal val="0"/>
                                          </p:val>
                                        </p:tav>
                                        <p:tav tm="100000">
                                          <p:val>
                                            <p:strVal val="#ppt_h"/>
                                          </p:val>
                                        </p:tav>
                                      </p:tavLst>
                                    </p:anim>
                                    <p:animEffect transition="in" filter="fade">
                                      <p:cBhvr>
                                        <p:cTn id="34" dur="500"/>
                                        <p:tgtEl>
                                          <p:spTgt spid="4">
                                            <p:txEl>
                                              <p:pRg st="5" end="5"/>
                                            </p:txEl>
                                          </p:spTgt>
                                        </p:tgtEl>
                                      </p:cBhvr>
                                    </p:animEffect>
                                  </p:childTnLst>
                                </p:cTn>
                              </p:par>
                              <p:par>
                                <p:cTn id="35" presetID="53" presetClass="entr" presetSubtype="16" fill="hold" nodeType="with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 calcmode="lin" valueType="num">
                                      <p:cBhvr>
                                        <p:cTn id="37" dur="500" fill="hold"/>
                                        <p:tgtEl>
                                          <p:spTgt spid="4">
                                            <p:txEl>
                                              <p:pRg st="6" end="6"/>
                                            </p:txEl>
                                          </p:spTgt>
                                        </p:tgtEl>
                                        <p:attrNameLst>
                                          <p:attrName>ppt_w</p:attrName>
                                        </p:attrNameLst>
                                      </p:cBhvr>
                                      <p:tavLst>
                                        <p:tav tm="0">
                                          <p:val>
                                            <p:fltVal val="0"/>
                                          </p:val>
                                        </p:tav>
                                        <p:tav tm="100000">
                                          <p:val>
                                            <p:strVal val="#ppt_w"/>
                                          </p:val>
                                        </p:tav>
                                      </p:tavLst>
                                    </p:anim>
                                    <p:anim calcmode="lin" valueType="num">
                                      <p:cBhvr>
                                        <p:cTn id="38" dur="500" fill="hold"/>
                                        <p:tgtEl>
                                          <p:spTgt spid="4">
                                            <p:txEl>
                                              <p:pRg st="6" end="6"/>
                                            </p:txEl>
                                          </p:spTgt>
                                        </p:tgtEl>
                                        <p:attrNameLst>
                                          <p:attrName>ppt_h</p:attrName>
                                        </p:attrNameLst>
                                      </p:cBhvr>
                                      <p:tavLst>
                                        <p:tav tm="0">
                                          <p:val>
                                            <p:fltVal val="0"/>
                                          </p:val>
                                        </p:tav>
                                        <p:tav tm="100000">
                                          <p:val>
                                            <p:strVal val="#ppt_h"/>
                                          </p:val>
                                        </p:tav>
                                      </p:tavLst>
                                    </p:anim>
                                    <p:animEffect transition="in" filter="fade">
                                      <p:cBhvr>
                                        <p:cTn id="39" dur="500"/>
                                        <p:tgtEl>
                                          <p:spTgt spid="4">
                                            <p:txEl>
                                              <p:pRg st="6" end="6"/>
                                            </p:txEl>
                                          </p:spTgt>
                                        </p:tgtEl>
                                      </p:cBhvr>
                                    </p:animEffect>
                                  </p:childTnLst>
                                </p:cTn>
                              </p:par>
                              <p:par>
                                <p:cTn id="40" presetID="53" presetClass="entr" presetSubtype="16" fill="hold" nodeType="with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 calcmode="lin" valueType="num">
                                      <p:cBhvr>
                                        <p:cTn id="42" dur="500" fill="hold"/>
                                        <p:tgtEl>
                                          <p:spTgt spid="4">
                                            <p:txEl>
                                              <p:pRg st="7" end="7"/>
                                            </p:txEl>
                                          </p:spTgt>
                                        </p:tgtEl>
                                        <p:attrNameLst>
                                          <p:attrName>ppt_w</p:attrName>
                                        </p:attrNameLst>
                                      </p:cBhvr>
                                      <p:tavLst>
                                        <p:tav tm="0">
                                          <p:val>
                                            <p:fltVal val="0"/>
                                          </p:val>
                                        </p:tav>
                                        <p:tav tm="100000">
                                          <p:val>
                                            <p:strVal val="#ppt_w"/>
                                          </p:val>
                                        </p:tav>
                                      </p:tavLst>
                                    </p:anim>
                                    <p:anim calcmode="lin" valueType="num">
                                      <p:cBhvr>
                                        <p:cTn id="43" dur="500" fill="hold"/>
                                        <p:tgtEl>
                                          <p:spTgt spid="4">
                                            <p:txEl>
                                              <p:pRg st="7" end="7"/>
                                            </p:txEl>
                                          </p:spTgt>
                                        </p:tgtEl>
                                        <p:attrNameLst>
                                          <p:attrName>ppt_h</p:attrName>
                                        </p:attrNameLst>
                                      </p:cBhvr>
                                      <p:tavLst>
                                        <p:tav tm="0">
                                          <p:val>
                                            <p:fltVal val="0"/>
                                          </p:val>
                                        </p:tav>
                                        <p:tav tm="100000">
                                          <p:val>
                                            <p:strVal val="#ppt_h"/>
                                          </p:val>
                                        </p:tav>
                                      </p:tavLst>
                                    </p:anim>
                                    <p:animEffect transition="in" filter="fade">
                                      <p:cBhvr>
                                        <p:cTn id="44" dur="500"/>
                                        <p:tgtEl>
                                          <p:spTgt spid="4">
                                            <p:txEl>
                                              <p:pRg st="7" end="7"/>
                                            </p:txEl>
                                          </p:spTgt>
                                        </p:tgtEl>
                                      </p:cBhvr>
                                    </p:animEffect>
                                  </p:childTnLst>
                                </p:cTn>
                              </p:par>
                              <p:par>
                                <p:cTn id="45" presetID="53" presetClass="entr" presetSubtype="16" fill="hold" nodeType="withEffect">
                                  <p:stCondLst>
                                    <p:cond delay="0"/>
                                  </p:stCondLst>
                                  <p:childTnLst>
                                    <p:set>
                                      <p:cBhvr>
                                        <p:cTn id="46" dur="1" fill="hold">
                                          <p:stCondLst>
                                            <p:cond delay="0"/>
                                          </p:stCondLst>
                                        </p:cTn>
                                        <p:tgtEl>
                                          <p:spTgt spid="4">
                                            <p:txEl>
                                              <p:pRg st="8" end="8"/>
                                            </p:txEl>
                                          </p:spTgt>
                                        </p:tgtEl>
                                        <p:attrNameLst>
                                          <p:attrName>style.visibility</p:attrName>
                                        </p:attrNameLst>
                                      </p:cBhvr>
                                      <p:to>
                                        <p:strVal val="visible"/>
                                      </p:to>
                                    </p:set>
                                    <p:anim calcmode="lin" valueType="num">
                                      <p:cBhvr>
                                        <p:cTn id="47" dur="500" fill="hold"/>
                                        <p:tgtEl>
                                          <p:spTgt spid="4">
                                            <p:txEl>
                                              <p:pRg st="8" end="8"/>
                                            </p:txEl>
                                          </p:spTgt>
                                        </p:tgtEl>
                                        <p:attrNameLst>
                                          <p:attrName>ppt_w</p:attrName>
                                        </p:attrNameLst>
                                      </p:cBhvr>
                                      <p:tavLst>
                                        <p:tav tm="0">
                                          <p:val>
                                            <p:fltVal val="0"/>
                                          </p:val>
                                        </p:tav>
                                        <p:tav tm="100000">
                                          <p:val>
                                            <p:strVal val="#ppt_w"/>
                                          </p:val>
                                        </p:tav>
                                      </p:tavLst>
                                    </p:anim>
                                    <p:anim calcmode="lin" valueType="num">
                                      <p:cBhvr>
                                        <p:cTn id="48" dur="500" fill="hold"/>
                                        <p:tgtEl>
                                          <p:spTgt spid="4">
                                            <p:txEl>
                                              <p:pRg st="8" end="8"/>
                                            </p:txEl>
                                          </p:spTgt>
                                        </p:tgtEl>
                                        <p:attrNameLst>
                                          <p:attrName>ppt_h</p:attrName>
                                        </p:attrNameLst>
                                      </p:cBhvr>
                                      <p:tavLst>
                                        <p:tav tm="0">
                                          <p:val>
                                            <p:fltVal val="0"/>
                                          </p:val>
                                        </p:tav>
                                        <p:tav tm="100000">
                                          <p:val>
                                            <p:strVal val="#ppt_h"/>
                                          </p:val>
                                        </p:tav>
                                      </p:tavLst>
                                    </p:anim>
                                    <p:animEffect transition="in" filter="fade">
                                      <p:cBhvr>
                                        <p:cTn id="49"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2282824" y="1253331"/>
            <a:ext cx="7626350" cy="4351337"/>
          </a:xfrm>
          <a:prstGeom prst="rect">
            <a:avLst/>
          </a:prstGeom>
          <a:ln>
            <a:noFill/>
          </a:ln>
          <a:effectLst>
            <a:softEdge rad="112500"/>
          </a:effectLst>
        </p:spPr>
      </p:pic>
      <p:sp>
        <p:nvSpPr>
          <p:cNvPr id="2" name="TextBox 1"/>
          <p:cNvSpPr txBox="1"/>
          <p:nvPr/>
        </p:nvSpPr>
        <p:spPr>
          <a:xfrm>
            <a:off x="2843348" y="5616404"/>
            <a:ext cx="6505303"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VGG-16 network architecture</a:t>
            </a:r>
            <a:r>
              <a:rPr lang="en-US" sz="2000" dirty="0"/>
              <a:t>.</a:t>
            </a:r>
          </a:p>
        </p:txBody>
      </p:sp>
    </p:spTree>
    <p:extLst>
      <p:ext uri="{BB962C8B-B14F-4D97-AF65-F5344CB8AC3E}">
        <p14:creationId xmlns:p14="http://schemas.microsoft.com/office/powerpoint/2010/main" val="35397737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Crop</Template>
  <TotalTime>1288</TotalTime>
  <Words>2037</Words>
  <Application>Microsoft Office PowerPoint</Application>
  <PresentationFormat>Widescreen</PresentationFormat>
  <Paragraphs>177</Paragraphs>
  <Slides>33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Courier New</vt:lpstr>
      <vt:lpstr>Franklin Gothic Book</vt:lpstr>
      <vt:lpstr>Times New Roman</vt:lpstr>
      <vt:lpstr>Wingdings</vt:lpstr>
      <vt:lpstr>Crop</vt:lpstr>
      <vt:lpstr>FACE RECOGNITION WITH MASK</vt:lpstr>
      <vt:lpstr>ABSTRACT</vt:lpstr>
      <vt:lpstr>CONTENT</vt:lpstr>
      <vt:lpstr>INTRODUCTION</vt:lpstr>
      <vt:lpstr>OBJECTIVES</vt:lpstr>
      <vt:lpstr>BLOCK DIAGRAM</vt:lpstr>
      <vt:lpstr>METHODOLOGY</vt:lpstr>
      <vt:lpstr>PowerPoint Presentation</vt:lpstr>
      <vt:lpstr>PowerPoint Presentation</vt:lpstr>
      <vt:lpstr>PowerPoint Presentation</vt:lpstr>
      <vt:lpstr>PowerPoint Presentation</vt:lpstr>
      <vt:lpstr>PowerPoint Presentation</vt:lpstr>
      <vt:lpstr>PowerPoint Presentation</vt:lpstr>
      <vt:lpstr>EXPECTED OUTCOME</vt:lpstr>
      <vt:lpstr>APPLICATIONS</vt:lpstr>
      <vt:lpstr>PowerPoint Presentation</vt:lpstr>
      <vt:lpstr>LITERATURE SURVEY</vt:lpstr>
      <vt:lpstr>PowerPoint Presentation</vt:lpstr>
      <vt:lpstr>PowerPoint Presentation</vt:lpstr>
      <vt:lpstr>PowerPoint Presentation</vt:lpstr>
      <vt:lpstr>PowerPoint Presentation</vt:lpstr>
      <vt:lpstr>PowerPoint Presentation</vt:lpstr>
      <vt:lpstr>PowerPoint Presentation</vt:lpstr>
      <vt:lpstr>COMPARISON WITH EXISTING SYSTEMS </vt:lpstr>
      <vt:lpstr>PROPOSED SYSTEM</vt:lpstr>
      <vt:lpstr>REQUIREMENTS</vt:lpstr>
      <vt:lpstr>PowerPoint Presentation</vt:lpstr>
      <vt:lpstr>SCREENSHOTS</vt:lpstr>
      <vt:lpstr>PowerPoint Presentation</vt:lpstr>
      <vt:lpstr>CONCLUSION</vt:lpstr>
      <vt:lpstr>REFERENCES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DETECTION WITH MASK</dc:title>
  <dc:creator>User</dc:creator>
  <cp:lastModifiedBy>Rachana SN</cp:lastModifiedBy>
  <cp:revision>161</cp:revision>
  <dcterms:created xsi:type="dcterms:W3CDTF">2020-11-01T04:36:17Z</dcterms:created>
  <dcterms:modified xsi:type="dcterms:W3CDTF">2021-05-05T20:26:25Z</dcterms:modified>
</cp:coreProperties>
</file>